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77" r:id="rId3"/>
    <p:sldId id="270" r:id="rId4"/>
    <p:sldId id="257" r:id="rId5"/>
    <p:sldId id="258" r:id="rId6"/>
    <p:sldId id="260" r:id="rId7"/>
    <p:sldId id="267" r:id="rId8"/>
    <p:sldId id="271" r:id="rId9"/>
    <p:sldId id="268" r:id="rId10"/>
    <p:sldId id="269" r:id="rId11"/>
    <p:sldId id="261" r:id="rId12"/>
    <p:sldId id="262" r:id="rId13"/>
    <p:sldId id="263" r:id="rId14"/>
    <p:sldId id="278" r:id="rId15"/>
    <p:sldId id="279" r:id="rId16"/>
    <p:sldId id="280" r:id="rId17"/>
    <p:sldId id="264" r:id="rId18"/>
    <p:sldId id="274" r:id="rId19"/>
    <p:sldId id="275" r:id="rId20"/>
    <p:sldId id="272" r:id="rId21"/>
    <p:sldId id="282" r:id="rId22"/>
    <p:sldId id="281" r:id="rId2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kumimoji="1"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3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buFontTx/>
              <a:buNone/>
            </a:pPr>
            <a:endParaRPr kumimoji="0"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sr-Latn-CS" altLang="en-US" noProof="0" smtClean="0"/>
              <a:t>Click to edit Master Title Style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r-Latn-CS" alt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F1607-2549-45FD-8F97-3338B5F0CBED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140872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D4F0E-300B-4D8E-B752-FC5CD5FA2732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268226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C67C-16A8-4AA3-949F-728F4693DF9C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3245875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2286000"/>
            <a:ext cx="7543800" cy="3657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DD274-0A3E-490D-8874-4041F0D7CDC5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49014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29A47-D158-4FB3-8455-373D07A666CB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249484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BDC5C-5CD2-42A6-AB83-149529A538D1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160444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6513A-E427-46E3-8915-450DC96804C4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38056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4D63-A8A9-4195-B898-B83E45B2E1F6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602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DB5DD-D46A-4D12-9739-270E3A4E6D78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325366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B9E8F-FD0A-4E5E-BFA1-1CE870C7C402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218135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A3C97-E7E3-4AE1-ACC5-5D8D75EE1E71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76263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6AB1A-8382-4C99-94E1-2936519FA426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374078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0"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text styles</a:t>
            </a:r>
          </a:p>
          <a:p>
            <a:pPr lvl="1"/>
            <a:r>
              <a:rPr lang="sr-Latn-CS" altLang="en-US" smtClean="0"/>
              <a:t>Second level</a:t>
            </a:r>
          </a:p>
          <a:p>
            <a:pPr lvl="2"/>
            <a:r>
              <a:rPr lang="sr-Latn-CS" altLang="en-US" smtClean="0"/>
              <a:t>Third level </a:t>
            </a:r>
          </a:p>
          <a:p>
            <a:pPr lvl="3"/>
            <a:r>
              <a:rPr lang="sr-Latn-CS" altLang="en-US" smtClean="0"/>
              <a:t>Fourth level</a:t>
            </a:r>
          </a:p>
          <a:p>
            <a:pPr lvl="4"/>
            <a:r>
              <a:rPr lang="sr-Latn-CS" altLang="en-US" smtClean="0"/>
              <a:t>Fifth level</a:t>
            </a:r>
          </a:p>
          <a:p>
            <a:pPr lvl="3"/>
            <a:endParaRPr lang="sr-Latn-CS" altLang="en-US" smtClean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400"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096000"/>
            <a:ext cx="434340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kumimoji="0" sz="1400"/>
            </a:lvl1pPr>
          </a:lstStyle>
          <a:p>
            <a:pPr>
              <a:defRPr/>
            </a:pPr>
            <a:endParaRPr lang="sr-Latn-CS" altLang="en-US"/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400"/>
            </a:lvl1pPr>
          </a:lstStyle>
          <a:p>
            <a:pPr>
              <a:defRPr/>
            </a:pPr>
            <a:fld id="{5B0DF35A-8E96-41EC-80E6-BA67500C93C7}" type="slidenum">
              <a:rPr lang="sr-Latn-CS" altLang="en-US"/>
              <a:pPr>
                <a:defRPr/>
              </a:pPr>
              <a:t>‹#›</a:t>
            </a:fld>
            <a:endParaRPr lang="sr-Latn-C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447800"/>
            <a:ext cx="7772400" cy="2209800"/>
          </a:xfrm>
        </p:spPr>
        <p:txBody>
          <a:bodyPr/>
          <a:lstStyle/>
          <a:p>
            <a:pPr eaLnBrk="1" hangingPunct="1"/>
            <a:r>
              <a:rPr lang="en-US" sz="5400" smtClean="0"/>
              <a:t>EMOCIJE</a:t>
            </a:r>
            <a:endParaRPr lang="sr-Latn-CS" sz="5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r-Latn-RS" dirty="0" smtClean="0"/>
              <a:t>Pojam, teorije, značaj, izražavanje emocija, osnovne emocije, funkcije emocija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543800" cy="914400"/>
          </a:xfrm>
        </p:spPr>
        <p:txBody>
          <a:bodyPr/>
          <a:lstStyle/>
          <a:p>
            <a:pPr algn="ctr" eaLnBrk="1" hangingPunct="1"/>
            <a:r>
              <a:rPr lang="sl-SI" smtClean="0"/>
              <a:t>Savremene fiziološke teorije</a:t>
            </a:r>
            <a:endParaRPr lang="sr-Latn-C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543800" cy="3200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sz="3200" smtClean="0"/>
              <a:t>Papec-Meklinova teorija </a:t>
            </a:r>
          </a:p>
          <a:p>
            <a:pPr lvl="1" eaLnBrk="1" hangingPunct="1">
              <a:lnSpc>
                <a:spcPct val="90000"/>
              </a:lnSpc>
            </a:pPr>
            <a:r>
              <a:rPr lang="sl-SI" smtClean="0"/>
              <a:t>Papec (1937) i Meklin (1949, 1952, 1970)</a:t>
            </a:r>
          </a:p>
          <a:p>
            <a:pPr lvl="1" eaLnBrk="1" hangingPunct="1">
              <a:lnSpc>
                <a:spcPct val="90000"/>
              </a:lnSpc>
            </a:pPr>
            <a:r>
              <a:rPr lang="sl-SI" smtClean="0"/>
              <a:t>Pored talamusa, hipotalamusa i korteksa važnu ulogu u nastanku emocija ima tzv. “visceralni mozak” (limbički sistem, naročito hipokampus i amigdala). On je centar emocionalnog života</a:t>
            </a:r>
          </a:p>
          <a:p>
            <a:pPr eaLnBrk="1" hangingPunct="1">
              <a:lnSpc>
                <a:spcPct val="90000"/>
              </a:lnSpc>
            </a:pPr>
            <a:endParaRPr lang="sl-SI" sz="2000" smtClean="0"/>
          </a:p>
          <a:p>
            <a:pPr eaLnBrk="1" hangingPunct="1">
              <a:lnSpc>
                <a:spcPct val="90000"/>
              </a:lnSpc>
            </a:pPr>
            <a:endParaRPr lang="sr-Latn-C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1143000"/>
          </a:xfrm>
        </p:spPr>
        <p:txBody>
          <a:bodyPr/>
          <a:lstStyle/>
          <a:p>
            <a:pPr algn="ctr" eaLnBrk="1" hangingPunct="1"/>
            <a:r>
              <a:rPr lang="sl-SI" smtClean="0"/>
              <a:t>Kognitivne teorije emocija</a:t>
            </a:r>
            <a:endParaRPr lang="sr-Latn-C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543800" cy="4724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sl-SI" sz="2100" dirty="0" smtClean="0"/>
              <a:t>Objašnjavaju ulogu kognitivnih procesa u nastanku i izražavanju emocija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sl-SI" sz="2100" b="1" dirty="0" smtClean="0"/>
              <a:t>Šahter-Singerova (dvofaktorska) teorija</a:t>
            </a:r>
          </a:p>
          <a:p>
            <a:pPr marL="1371600" lvl="2" indent="-457200" eaLnBrk="1" hangingPunct="1">
              <a:lnSpc>
                <a:spcPct val="85000"/>
              </a:lnSpc>
            </a:pPr>
            <a:r>
              <a:rPr lang="sl-SI" sz="1800" dirty="0" smtClean="0"/>
              <a:t>Za nastanak subjektivnog doživljaja emocije potrebne su dve informacije: o našem </a:t>
            </a:r>
            <a:r>
              <a:rPr lang="sl-SI" sz="1800" i="1" dirty="0" smtClean="0"/>
              <a:t>fiziološkom stanju </a:t>
            </a:r>
            <a:r>
              <a:rPr lang="sl-SI" sz="1800" dirty="0" smtClean="0"/>
              <a:t>i o </a:t>
            </a:r>
            <a:r>
              <a:rPr lang="sl-SI" sz="1800" i="1" dirty="0" smtClean="0"/>
              <a:t>situaciji</a:t>
            </a:r>
            <a:r>
              <a:rPr lang="sl-SI" sz="1800" dirty="0" smtClean="0"/>
              <a:t> u kojoj se takvo fiziološko stanje pojavilo. </a:t>
            </a:r>
          </a:p>
          <a:p>
            <a:pPr marL="1371600" lvl="2" indent="-457200" eaLnBrk="1" hangingPunct="1">
              <a:lnSpc>
                <a:spcPct val="85000"/>
              </a:lnSpc>
            </a:pPr>
            <a:r>
              <a:rPr lang="sl-SI" sz="1800" dirty="0" smtClean="0"/>
              <a:t>Primer: </a:t>
            </a:r>
            <a:r>
              <a:rPr lang="sl-SI" sz="1800" i="1" dirty="0" smtClean="0"/>
              <a:t>strah</a:t>
            </a:r>
            <a:r>
              <a:rPr lang="sl-SI" sz="1800" dirty="0" smtClean="0"/>
              <a:t> i </a:t>
            </a:r>
            <a:r>
              <a:rPr lang="sl-SI" sz="1800" i="1" dirty="0" smtClean="0"/>
              <a:t>privlačnost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sl-SI" sz="2100" b="1" dirty="0" smtClean="0"/>
              <a:t>Lazarusova teorija</a:t>
            </a:r>
          </a:p>
          <a:p>
            <a:pPr marL="1371600" lvl="2" indent="-457200" eaLnBrk="1" hangingPunct="1">
              <a:lnSpc>
                <a:spcPct val="85000"/>
              </a:lnSpc>
            </a:pPr>
            <a:r>
              <a:rPr lang="sl-SI" sz="1800" dirty="0" smtClean="0"/>
              <a:t>Emocijama prethode </a:t>
            </a:r>
            <a:r>
              <a:rPr lang="sl-SI" sz="1800" i="1" dirty="0" smtClean="0"/>
              <a:t>kognitivni procesi</a:t>
            </a:r>
          </a:p>
          <a:p>
            <a:pPr marL="1371600" lvl="2" indent="-457200" eaLnBrk="1" hangingPunct="1">
              <a:lnSpc>
                <a:spcPct val="85000"/>
              </a:lnSpc>
            </a:pPr>
            <a:r>
              <a:rPr lang="sl-SI" sz="1800" i="1" dirty="0" smtClean="0"/>
              <a:t>Primarna kognitivna procena</a:t>
            </a:r>
            <a:r>
              <a:rPr lang="sl-SI" sz="1800" dirty="0" smtClean="0"/>
              <a:t>: šta se dešava, značenje i značaj situacije, moguće posledice</a:t>
            </a:r>
          </a:p>
          <a:p>
            <a:pPr marL="1371600" lvl="2" indent="-457200" eaLnBrk="1" hangingPunct="1">
              <a:lnSpc>
                <a:spcPct val="85000"/>
              </a:lnSpc>
            </a:pPr>
            <a:r>
              <a:rPr lang="sl-SI" sz="1800" i="1" dirty="0" smtClean="0"/>
              <a:t>Sekundarna kognitivna procena</a:t>
            </a:r>
            <a:r>
              <a:rPr lang="sl-SI" sz="1800" dirty="0" smtClean="0"/>
              <a:t>: odluka o tome šta da činimo</a:t>
            </a:r>
          </a:p>
          <a:p>
            <a:pPr marL="1371600" lvl="2" indent="-457200" eaLnBrk="1" hangingPunct="1">
              <a:lnSpc>
                <a:spcPct val="85000"/>
              </a:lnSpc>
            </a:pPr>
            <a:r>
              <a:rPr lang="sl-SI" sz="1800" dirty="0" smtClean="0"/>
              <a:t>Primer: reakcija na beskućnika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sr-Latn-C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l-SI" sz="3800" smtClean="0"/>
              <a:t>Savremena saznanja o neurofiziološkim osnovama emocija</a:t>
            </a:r>
            <a:endParaRPr lang="sr-Latn-CS" sz="38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86000"/>
            <a:ext cx="7543800" cy="3792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l-SI" sz="2100" dirty="0" smtClean="0"/>
              <a:t>Dva nervna puta u nastanku emocija (Le Du):</a:t>
            </a:r>
          </a:p>
          <a:p>
            <a:pPr eaLnBrk="1" hangingPunct="1">
              <a:lnSpc>
                <a:spcPct val="80000"/>
              </a:lnSpc>
            </a:pPr>
            <a:endParaRPr lang="sl-SI" sz="2100" dirty="0" smtClean="0"/>
          </a:p>
          <a:p>
            <a:pPr lvl="1" eaLnBrk="1" hangingPunct="1">
              <a:lnSpc>
                <a:spcPct val="80000"/>
              </a:lnSpc>
            </a:pPr>
            <a:r>
              <a:rPr lang="sl-SI" sz="2000" b="1" i="1" dirty="0" smtClean="0"/>
              <a:t>Subkortikalni</a:t>
            </a:r>
            <a:r>
              <a:rPr lang="sl-SI" sz="2000" dirty="0" smtClean="0"/>
              <a:t> </a:t>
            </a:r>
            <a:r>
              <a:rPr lang="sr-Latn-RS" sz="2000" dirty="0" smtClean="0"/>
              <a:t>(receptor-talamus-amigala-efektori)</a:t>
            </a:r>
            <a:endParaRPr lang="sl-SI" sz="2000" dirty="0" smtClean="0"/>
          </a:p>
          <a:p>
            <a:pPr lvl="2" eaLnBrk="1" hangingPunct="1">
              <a:lnSpc>
                <a:spcPct val="75000"/>
              </a:lnSpc>
            </a:pPr>
            <a:r>
              <a:rPr lang="sl-SI" sz="1800" dirty="0" smtClean="0"/>
              <a:t>evolutivno stariji</a:t>
            </a:r>
          </a:p>
          <a:p>
            <a:pPr lvl="2" eaLnBrk="1" hangingPunct="1">
              <a:lnSpc>
                <a:spcPct val="75000"/>
              </a:lnSpc>
            </a:pPr>
            <a:r>
              <a:rPr lang="sl-SI" sz="1800" dirty="0" smtClean="0"/>
              <a:t>brži</a:t>
            </a:r>
          </a:p>
          <a:p>
            <a:pPr lvl="2" eaLnBrk="1" hangingPunct="1">
              <a:lnSpc>
                <a:spcPct val="75000"/>
              </a:lnSpc>
            </a:pPr>
            <a:r>
              <a:rPr lang="sl-SI" sz="1800" dirty="0" smtClean="0"/>
              <a:t>važniji za preživljavanje</a:t>
            </a:r>
          </a:p>
          <a:p>
            <a:pPr lvl="2" eaLnBrk="1" hangingPunct="1">
              <a:lnSpc>
                <a:spcPct val="75000"/>
              </a:lnSpc>
            </a:pPr>
            <a:r>
              <a:rPr lang="sl-SI" sz="1800" dirty="0" smtClean="0"/>
              <a:t>ne uključuje svesnost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2000" b="1" i="1" dirty="0" smtClean="0"/>
              <a:t>Kortikalni</a:t>
            </a:r>
            <a:r>
              <a:rPr lang="sl-SI" sz="2000" dirty="0" smtClean="0"/>
              <a:t> (receptor-talamus-korteks-amigdala-efektori)</a:t>
            </a:r>
          </a:p>
          <a:p>
            <a:pPr lvl="2" eaLnBrk="1" hangingPunct="1">
              <a:lnSpc>
                <a:spcPct val="75000"/>
              </a:lnSpc>
            </a:pPr>
            <a:r>
              <a:rPr lang="sl-SI" sz="1800" dirty="0" smtClean="0"/>
              <a:t>evolutivno mlađi</a:t>
            </a:r>
          </a:p>
          <a:p>
            <a:pPr lvl="2" eaLnBrk="1" hangingPunct="1">
              <a:lnSpc>
                <a:spcPct val="75000"/>
              </a:lnSpc>
            </a:pPr>
            <a:r>
              <a:rPr lang="sl-SI" sz="1800" dirty="0" smtClean="0"/>
              <a:t>sporiji</a:t>
            </a:r>
          </a:p>
          <a:p>
            <a:pPr lvl="2" eaLnBrk="1" hangingPunct="1">
              <a:lnSpc>
                <a:spcPct val="75000"/>
              </a:lnSpc>
            </a:pPr>
            <a:r>
              <a:rPr lang="sl-SI" sz="1800" dirty="0" smtClean="0"/>
              <a:t>omogućava svestan, subjektivni doživljaj</a:t>
            </a:r>
            <a:endParaRPr lang="sr-Latn-C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143000"/>
          </a:xfrm>
        </p:spPr>
        <p:txBody>
          <a:bodyPr/>
          <a:lstStyle/>
          <a:p>
            <a:pPr algn="ctr" eaLnBrk="1" hangingPunct="1"/>
            <a:r>
              <a:rPr lang="sl-SI" sz="3800" dirty="0" smtClean="0"/>
              <a:t>Dva puta emocionalnog reagovanja</a:t>
            </a:r>
            <a:endParaRPr lang="sr-Latn-CS" sz="3800" dirty="0" smtClean="0"/>
          </a:p>
        </p:txBody>
      </p:sp>
      <p:grpSp>
        <p:nvGrpSpPr>
          <p:cNvPr id="15363" name="Group 20"/>
          <p:cNvGrpSpPr>
            <a:grpSpLocks noChangeAspect="1"/>
          </p:cNvGrpSpPr>
          <p:nvPr/>
        </p:nvGrpSpPr>
        <p:grpSpPr bwMode="auto">
          <a:xfrm>
            <a:off x="1143000" y="1600200"/>
            <a:ext cx="6858000" cy="4962525"/>
            <a:chOff x="2520" y="2442"/>
            <a:chExt cx="7350" cy="5554"/>
          </a:xfrm>
        </p:grpSpPr>
        <p:sp>
          <p:nvSpPr>
            <p:cNvPr id="15364" name="AutoShape 21"/>
            <p:cNvSpPr>
              <a:spLocks noChangeAspect="1" noChangeArrowheads="1"/>
            </p:cNvSpPr>
            <p:nvPr/>
          </p:nvSpPr>
          <p:spPr bwMode="auto">
            <a:xfrm>
              <a:off x="2520" y="2442"/>
              <a:ext cx="7350" cy="5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5365" name="Oval 22"/>
            <p:cNvSpPr>
              <a:spLocks noChangeArrowheads="1"/>
            </p:cNvSpPr>
            <p:nvPr/>
          </p:nvSpPr>
          <p:spPr bwMode="auto">
            <a:xfrm>
              <a:off x="4620" y="2442"/>
              <a:ext cx="3300" cy="1696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43137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sr-Latn-CS" sz="1400" b="1" dirty="0"/>
                <a:t>SENZORNI KORTEKS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kumimoji="0" lang="sr-Latn-CS" sz="1400" dirty="0"/>
            </a:p>
            <a:p>
              <a:pPr algn="ctr">
                <a:spcBef>
                  <a:spcPct val="0"/>
                </a:spcBef>
                <a:buFontTx/>
                <a:buNone/>
              </a:pPr>
              <a:endParaRPr kumimoji="0" lang="sr-Latn-CS" sz="1800" dirty="0"/>
            </a:p>
          </p:txBody>
        </p:sp>
        <p:sp>
          <p:nvSpPr>
            <p:cNvPr id="15366" name="Oval 23"/>
            <p:cNvSpPr>
              <a:spLocks noChangeArrowheads="1"/>
            </p:cNvSpPr>
            <p:nvPr/>
          </p:nvSpPr>
          <p:spPr bwMode="auto">
            <a:xfrm>
              <a:off x="2670" y="4756"/>
              <a:ext cx="2100" cy="1233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43137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sr-Latn-CS" sz="1400" b="1"/>
                <a:t>TALAMUS</a:t>
              </a:r>
              <a:endParaRPr kumimoji="0" lang="sr-Latn-CS" sz="1400"/>
            </a:p>
          </p:txBody>
        </p:sp>
        <p:sp>
          <p:nvSpPr>
            <p:cNvPr id="15367" name="Oval 24"/>
            <p:cNvSpPr>
              <a:spLocks noChangeArrowheads="1"/>
            </p:cNvSpPr>
            <p:nvPr/>
          </p:nvSpPr>
          <p:spPr bwMode="auto">
            <a:xfrm>
              <a:off x="7770" y="4910"/>
              <a:ext cx="2100" cy="1233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43137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sr-Latn-CS" sz="1400" b="1"/>
                <a:t>AMIGDALA</a:t>
              </a:r>
              <a:endParaRPr kumimoji="0" lang="sr-Latn-CS" sz="1400"/>
            </a:p>
          </p:txBody>
        </p:sp>
        <p:cxnSp>
          <p:nvCxnSpPr>
            <p:cNvPr id="15368" name="AutoShape 25"/>
            <p:cNvCxnSpPr>
              <a:cxnSpLocks noChangeShapeType="1"/>
              <a:stCxn id="15366" idx="0"/>
              <a:endCxn id="15365" idx="2"/>
            </p:cNvCxnSpPr>
            <p:nvPr/>
          </p:nvCxnSpPr>
          <p:spPr bwMode="auto">
            <a:xfrm rot="-5400000">
              <a:off x="3437" y="3574"/>
              <a:ext cx="1465" cy="900"/>
            </a:xfrm>
            <a:prstGeom prst="curvedConnector2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369" name="AutoShape 26"/>
            <p:cNvCxnSpPr>
              <a:cxnSpLocks noChangeShapeType="1"/>
              <a:stCxn id="15365" idx="6"/>
              <a:endCxn id="15367" idx="0"/>
            </p:cNvCxnSpPr>
            <p:nvPr/>
          </p:nvCxnSpPr>
          <p:spPr bwMode="auto">
            <a:xfrm>
              <a:off x="7920" y="3291"/>
              <a:ext cx="900" cy="1619"/>
            </a:xfrm>
            <a:prstGeom prst="curvedConnector2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5370" name="Line 27"/>
            <p:cNvSpPr>
              <a:spLocks noChangeShapeType="1"/>
            </p:cNvSpPr>
            <p:nvPr/>
          </p:nvSpPr>
          <p:spPr bwMode="auto">
            <a:xfrm>
              <a:off x="5070" y="3213"/>
              <a:ext cx="240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cxnSp>
          <p:nvCxnSpPr>
            <p:cNvPr id="15371" name="AutoShape 28"/>
            <p:cNvCxnSpPr>
              <a:cxnSpLocks noChangeShapeType="1"/>
              <a:stCxn id="15366" idx="7"/>
              <a:endCxn id="15367" idx="1"/>
            </p:cNvCxnSpPr>
            <p:nvPr/>
          </p:nvCxnSpPr>
          <p:spPr bwMode="auto">
            <a:xfrm rot="5400000" flipV="1">
              <a:off x="6194" y="3206"/>
              <a:ext cx="153" cy="3615"/>
            </a:xfrm>
            <a:prstGeom prst="curvedConnector3">
              <a:avLst>
                <a:gd name="adj1" fmla="val -318995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372" name="AutoShape 29"/>
            <p:cNvCxnSpPr>
              <a:cxnSpLocks noChangeShapeType="1"/>
              <a:endCxn id="15366" idx="4"/>
            </p:cNvCxnSpPr>
            <p:nvPr/>
          </p:nvCxnSpPr>
          <p:spPr bwMode="auto">
            <a:xfrm flipV="1">
              <a:off x="3720" y="5989"/>
              <a:ext cx="0" cy="1081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373" name="AutoShape 30"/>
            <p:cNvCxnSpPr>
              <a:cxnSpLocks noChangeShapeType="1"/>
              <a:stCxn id="15367" idx="4"/>
            </p:cNvCxnSpPr>
            <p:nvPr/>
          </p:nvCxnSpPr>
          <p:spPr bwMode="auto">
            <a:xfrm>
              <a:off x="8820" y="6143"/>
              <a:ext cx="0" cy="927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5374" name="Text Box 31"/>
            <p:cNvSpPr txBox="1">
              <a:spLocks noChangeArrowheads="1"/>
            </p:cNvSpPr>
            <p:nvPr/>
          </p:nvSpPr>
          <p:spPr bwMode="auto">
            <a:xfrm>
              <a:off x="2820" y="7379"/>
              <a:ext cx="1800" cy="617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00">
                      <a:alpha val="45882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sr-Latn-CS" sz="1200" b="1"/>
                <a:t>EMOCIONALNI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sr-Latn-CS" sz="1200" b="1"/>
                <a:t>STIMULUS</a:t>
              </a:r>
              <a:endParaRPr kumimoji="0" lang="sr-Latn-CS" sz="1800"/>
            </a:p>
          </p:txBody>
        </p:sp>
        <p:sp>
          <p:nvSpPr>
            <p:cNvPr id="15375" name="Text Box 32"/>
            <p:cNvSpPr txBox="1">
              <a:spLocks noChangeArrowheads="1"/>
            </p:cNvSpPr>
            <p:nvPr/>
          </p:nvSpPr>
          <p:spPr bwMode="auto">
            <a:xfrm>
              <a:off x="7920" y="7379"/>
              <a:ext cx="1800" cy="617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00">
                      <a:alpha val="45882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sr-Latn-CS" sz="1200" b="1"/>
                <a:t>EMOCIONALNI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sr-Latn-CS" sz="1200" b="1"/>
                <a:t>ODGOVOR</a:t>
              </a:r>
              <a:endParaRPr kumimoji="0" lang="sr-Latn-CS" sz="1800"/>
            </a:p>
          </p:txBody>
        </p:sp>
        <p:sp>
          <p:nvSpPr>
            <p:cNvPr id="15376" name="Text Box 33"/>
            <p:cNvSpPr txBox="1">
              <a:spLocks noChangeArrowheads="1"/>
            </p:cNvSpPr>
            <p:nvPr/>
          </p:nvSpPr>
          <p:spPr bwMode="auto">
            <a:xfrm>
              <a:off x="5520" y="4756"/>
              <a:ext cx="1650" cy="463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sr-Latn-CS" sz="1200" b="1">
                  <a:solidFill>
                    <a:schemeClr val="hlink"/>
                  </a:solidFill>
                </a:rPr>
                <a:t>Subkortikalni put</a:t>
              </a:r>
              <a:endParaRPr kumimoji="0" lang="sr-Latn-CS" sz="1800">
                <a:solidFill>
                  <a:schemeClr val="hlink"/>
                </a:solidFill>
              </a:endParaRPr>
            </a:p>
          </p:txBody>
        </p:sp>
        <p:sp>
          <p:nvSpPr>
            <p:cNvPr id="15377" name="Text Box 34"/>
            <p:cNvSpPr txBox="1">
              <a:spLocks noChangeArrowheads="1"/>
            </p:cNvSpPr>
            <p:nvPr/>
          </p:nvSpPr>
          <p:spPr bwMode="auto">
            <a:xfrm>
              <a:off x="5520" y="3522"/>
              <a:ext cx="1500" cy="462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kumimoji="1" sz="3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3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sr-Latn-CS" sz="1200" b="1">
                  <a:solidFill>
                    <a:schemeClr val="hlink"/>
                  </a:solidFill>
                </a:rPr>
                <a:t>Kortikalni put</a:t>
              </a:r>
              <a:endParaRPr kumimoji="0" lang="sr-Latn-CS" sz="1800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1143000"/>
          </a:xfrm>
        </p:spPr>
        <p:txBody>
          <a:bodyPr/>
          <a:lstStyle/>
          <a:p>
            <a:pPr algn="ctr"/>
            <a:r>
              <a:rPr lang="sr-Latn-RS" dirty="0" smtClean="0"/>
              <a:t>Darvinovo evolucionističko shvatanje emocija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108200"/>
            <a:ext cx="3581400" cy="3657600"/>
          </a:xfrm>
        </p:spPr>
        <p:txBody>
          <a:bodyPr/>
          <a:lstStyle/>
          <a:p>
            <a:r>
              <a:rPr lang="sr-Latn-RS" sz="1800" i="1" dirty="0" smtClean="0"/>
              <a:t>Čarls </a:t>
            </a:r>
            <a:r>
              <a:rPr lang="vi-VN" sz="1800" i="1" dirty="0" smtClean="0"/>
              <a:t>Darvin </a:t>
            </a:r>
            <a:r>
              <a:rPr lang="vi-VN" sz="1800" dirty="0" smtClean="0"/>
              <a:t>je u svom epohalnom delu </a:t>
            </a:r>
            <a:r>
              <a:rPr lang="vi-VN" sz="1800" i="1" dirty="0" smtClean="0"/>
              <a:t>Izražavanje emocija kod čoveka i životinja</a:t>
            </a:r>
            <a:r>
              <a:rPr lang="vi-VN" sz="1800" dirty="0" smtClean="0"/>
              <a:t> (1872/2009), koje predstavlja prvo naučno proučavanje emocija, pokazao da su određeni pokreti i obrasci ponašanja tesno povezani sa urođenim emocijama i da predstavljaju rudimente ponašanja koje je nekada imalo adaptivnu vrednost. </a:t>
            </a:r>
            <a:endParaRPr lang="sr-Latn-RS" sz="1800" dirty="0" smtClean="0"/>
          </a:p>
          <a:p>
            <a:endParaRPr lang="en-US" sz="1800" dirty="0" smtClean="0"/>
          </a:p>
        </p:txBody>
      </p:sp>
      <p:sp>
        <p:nvSpPr>
          <p:cNvPr id="16388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924300" cy="3505200"/>
          </a:xfrm>
        </p:spPr>
        <p:txBody>
          <a:bodyPr/>
          <a:lstStyle/>
          <a:p>
            <a:endParaRPr lang="sr-Latn-RS" sz="1800" dirty="0" smtClean="0"/>
          </a:p>
          <a:p>
            <a:endParaRPr lang="sr-Latn-RS" sz="1800" dirty="0" smtClean="0"/>
          </a:p>
          <a:p>
            <a:endParaRPr lang="sr-Latn-RS" sz="1800" dirty="0" smtClean="0"/>
          </a:p>
          <a:p>
            <a:r>
              <a:rPr lang="sr-Latn-RS" sz="1800" dirty="0" smtClean="0"/>
              <a:t>Darvin</a:t>
            </a:r>
            <a:r>
              <a:rPr lang="vi-VN" sz="1800" dirty="0" smtClean="0"/>
              <a:t> </a:t>
            </a:r>
            <a:r>
              <a:rPr lang="vi-VN" sz="1800" dirty="0" smtClean="0"/>
              <a:t>je utvrdio da mi, i nehotice, opuštamo krajeve usana kada smo </a:t>
            </a:r>
            <a:r>
              <a:rPr lang="vi-VN" sz="1800" i="1" dirty="0" smtClean="0"/>
              <a:t>tužni</a:t>
            </a:r>
            <a:r>
              <a:rPr lang="vi-VN" sz="1800" dirty="0" smtClean="0"/>
              <a:t>, da otvaramo usta i podižemo obrve kada smo </a:t>
            </a:r>
            <a:r>
              <a:rPr lang="vi-VN" sz="1800" i="1" dirty="0" smtClean="0"/>
              <a:t>iznenađeni</a:t>
            </a:r>
            <a:r>
              <a:rPr lang="vi-VN" sz="1800" dirty="0" smtClean="0"/>
              <a:t>, a da stežemo pesnice, podižemo usnu i pokazujemo očnjake u </a:t>
            </a:r>
            <a:r>
              <a:rPr lang="vi-VN" sz="1800" i="1" dirty="0" smtClean="0"/>
              <a:t>besu</a:t>
            </a:r>
            <a:r>
              <a:rPr lang="vi-VN" sz="1800" dirty="0" smtClean="0"/>
              <a:t>.</a:t>
            </a:r>
            <a:endParaRPr lang="en-US" sz="1800" dirty="0" smtClean="0"/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0"/>
          <a:stretch/>
        </p:blipFill>
        <p:spPr bwMode="auto">
          <a:xfrm>
            <a:off x="6019800" y="1905000"/>
            <a:ext cx="14097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1638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>
          <a:xfrm>
            <a:off x="914400" y="457200"/>
            <a:ext cx="7543800" cy="1143000"/>
          </a:xfrm>
        </p:spPr>
        <p:txBody>
          <a:bodyPr/>
          <a:lstStyle/>
          <a:p>
            <a:pPr algn="ctr"/>
            <a:r>
              <a:rPr lang="sr-Latn-RS" smtClean="0"/>
              <a:t/>
            </a:r>
            <a:br>
              <a:rPr lang="sr-Latn-RS" smtClean="0"/>
            </a:br>
            <a:r>
              <a:rPr lang="vi-VN" smtClean="0"/>
              <a:t>Emocije i izrazno</a:t>
            </a:r>
            <a:r>
              <a:rPr lang="sr-Latn-RS" smtClean="0"/>
              <a:t> ponašanje</a:t>
            </a:r>
            <a:r>
              <a:rPr lang="vi-VN" smtClean="0"/>
              <a:t> </a:t>
            </a:r>
            <a:r>
              <a:rPr lang="vi-VN" sz="3600" smtClean="0"/>
              <a:t>(prema Darvinu)</a:t>
            </a:r>
            <a:r>
              <a:rPr lang="vi-VN" sz="4000" smtClean="0"/>
              <a:t/>
            </a:r>
            <a:br>
              <a:rPr lang="vi-VN" sz="4000" smtClean="0"/>
            </a:br>
            <a:endParaRPr lang="en-US" sz="4000" smtClean="0"/>
          </a:p>
        </p:txBody>
      </p:sp>
      <p:sp>
        <p:nvSpPr>
          <p:cNvPr id="18435" name="Content Placeholder 5"/>
          <p:cNvSpPr>
            <a:spLocks noGrp="1"/>
          </p:cNvSpPr>
          <p:nvPr>
            <p:ph idx="1"/>
          </p:nvPr>
        </p:nvSpPr>
        <p:spPr>
          <a:xfrm>
            <a:off x="1066800" y="1828800"/>
            <a:ext cx="7543800" cy="4800600"/>
          </a:xfrm>
        </p:spPr>
        <p:txBody>
          <a:bodyPr/>
          <a:lstStyle/>
          <a:p>
            <a:r>
              <a:rPr lang="vi-VN" sz="2000" b="1" dirty="0" smtClean="0"/>
              <a:t>Emocija </a:t>
            </a:r>
            <a:r>
              <a:rPr lang="sr-Latn-RS" sz="2000" b="1" dirty="0" smtClean="0"/>
              <a:t>                                               </a:t>
            </a:r>
            <a:r>
              <a:rPr lang="vi-VN" sz="2000" b="1" dirty="0" smtClean="0"/>
              <a:t>Izraz</a:t>
            </a:r>
          </a:p>
          <a:p>
            <a:r>
              <a:rPr lang="vi-VN" sz="1800" b="1" dirty="0" smtClean="0"/>
              <a:t>L</a:t>
            </a:r>
            <a:r>
              <a:rPr lang="sr-Latn-RS" sz="1800" b="1" dirty="0" smtClean="0"/>
              <a:t>j</a:t>
            </a:r>
            <a:r>
              <a:rPr lang="vi-VN" sz="1800" b="1" dirty="0" smtClean="0"/>
              <a:t>utnja (bes) </a:t>
            </a:r>
            <a:r>
              <a:rPr lang="sr-Latn-RS" sz="1800" dirty="0" smtClean="0"/>
              <a:t> -   </a:t>
            </a:r>
            <a:r>
              <a:rPr lang="vi-VN" sz="1800" dirty="0" smtClean="0"/>
              <a:t>Mrštenje, stezanje pesnica, kostrešenje</a:t>
            </a:r>
          </a:p>
          <a:p>
            <a:r>
              <a:rPr lang="vi-VN" sz="1800" b="1" dirty="0" smtClean="0"/>
              <a:t>Strah </a:t>
            </a:r>
            <a:r>
              <a:rPr lang="sr-Latn-RS" sz="1800" b="1" dirty="0" smtClean="0"/>
              <a:t>   </a:t>
            </a:r>
            <a:r>
              <a:rPr lang="sr-Latn-RS" sz="1800" dirty="0" smtClean="0"/>
              <a:t>          -   </a:t>
            </a:r>
            <a:r>
              <a:rPr lang="vi-VN" sz="1800" dirty="0" smtClean="0"/>
              <a:t>Nakostrešene dlake,  drhtanje, napetost mišića</a:t>
            </a:r>
          </a:p>
          <a:p>
            <a:r>
              <a:rPr lang="vi-VN" sz="1800" b="1" dirty="0" smtClean="0"/>
              <a:t>Gađenje</a:t>
            </a:r>
            <a:r>
              <a:rPr lang="vi-VN" sz="1800" dirty="0" smtClean="0"/>
              <a:t> </a:t>
            </a:r>
            <a:r>
              <a:rPr lang="sr-Latn-RS" sz="1800" dirty="0" smtClean="0"/>
              <a:t>       -    </a:t>
            </a:r>
            <a:r>
              <a:rPr lang="vi-VN" sz="1800" dirty="0" smtClean="0"/>
              <a:t>Usta se krive nadole (kao da će ispljunuti), mrštenje</a:t>
            </a:r>
          </a:p>
          <a:p>
            <a:r>
              <a:rPr lang="vi-VN" sz="1800" b="1" dirty="0" smtClean="0"/>
              <a:t>Stid </a:t>
            </a:r>
            <a:r>
              <a:rPr lang="sr-Latn-RS" sz="1800" dirty="0" smtClean="0"/>
              <a:t>             -      </a:t>
            </a:r>
            <a:r>
              <a:rPr lang="vi-VN" sz="1800" dirty="0" smtClean="0"/>
              <a:t>Crvenilo na licu, nekad i vratu</a:t>
            </a:r>
          </a:p>
          <a:p>
            <a:r>
              <a:rPr lang="vi-VN" sz="1800" b="1" dirty="0" smtClean="0"/>
              <a:t>Radost </a:t>
            </a:r>
            <a:r>
              <a:rPr lang="sr-Latn-RS" sz="1800" dirty="0" smtClean="0"/>
              <a:t>        -     </a:t>
            </a:r>
            <a:r>
              <a:rPr lang="vi-VN" sz="1800" dirty="0" smtClean="0"/>
              <a:t>Smejanje, skakanje, pljeskanje rukama</a:t>
            </a:r>
          </a:p>
          <a:p>
            <a:r>
              <a:rPr lang="vi-VN" sz="1800" b="1" dirty="0" smtClean="0"/>
              <a:t>Tuga </a:t>
            </a:r>
            <a:r>
              <a:rPr lang="sr-Latn-RS" sz="1800" b="1" dirty="0" smtClean="0"/>
              <a:t> </a:t>
            </a:r>
            <a:r>
              <a:rPr lang="sr-Latn-RS" sz="1800" dirty="0" smtClean="0"/>
              <a:t>          -      </a:t>
            </a:r>
            <a:r>
              <a:rPr lang="vi-VN" sz="1800" dirty="0" smtClean="0"/>
              <a:t>Plakanje, unutrašnji krajevi obrva podignuti, </a:t>
            </a:r>
          </a:p>
          <a:p>
            <a:pPr marL="0" indent="0">
              <a:buNone/>
            </a:pPr>
            <a:r>
              <a:rPr lang="sr-Latn-RS" sz="1800" dirty="0" smtClean="0"/>
              <a:t>                                 </a:t>
            </a:r>
            <a:r>
              <a:rPr lang="vi-VN" sz="1800" dirty="0" smtClean="0"/>
              <a:t>opušteni uglovi usna, lice i čitavo telo</a:t>
            </a:r>
          </a:p>
          <a:p>
            <a:r>
              <a:rPr lang="vi-VN" sz="1800" b="1" dirty="0" smtClean="0"/>
              <a:t>Bol</a:t>
            </a:r>
            <a:r>
              <a:rPr lang="vi-VN" sz="1800" dirty="0" smtClean="0"/>
              <a:t> </a:t>
            </a:r>
            <a:r>
              <a:rPr lang="sr-Latn-RS" sz="1800" dirty="0" smtClean="0"/>
              <a:t>             -       </a:t>
            </a:r>
            <a:r>
              <a:rPr lang="vi-VN" sz="1800" dirty="0" smtClean="0"/>
              <a:t>Grčenje lica, stezanje vilica, krici, znojenje</a:t>
            </a:r>
          </a:p>
          <a:p>
            <a:r>
              <a:rPr lang="vi-VN" sz="1800" b="1" dirty="0" smtClean="0"/>
              <a:t>L</a:t>
            </a:r>
            <a:r>
              <a:rPr lang="sr-Latn-RS" sz="1800" b="1" dirty="0" smtClean="0"/>
              <a:t>j</a:t>
            </a:r>
            <a:r>
              <a:rPr lang="vi-VN" sz="1800" b="1" dirty="0" smtClean="0"/>
              <a:t>ubav</a:t>
            </a:r>
            <a:r>
              <a:rPr lang="vi-VN" sz="1800" dirty="0" smtClean="0"/>
              <a:t> </a:t>
            </a:r>
            <a:r>
              <a:rPr lang="sr-Latn-RS" sz="1800" dirty="0" smtClean="0"/>
              <a:t>        -      </a:t>
            </a:r>
            <a:r>
              <a:rPr lang="vi-VN" sz="1800" dirty="0" smtClean="0"/>
              <a:t>Telesno približavanje, dodirivanje, grljenje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1143000"/>
          </a:xfrm>
        </p:spPr>
        <p:txBody>
          <a:bodyPr/>
          <a:lstStyle/>
          <a:p>
            <a:pPr algn="ctr"/>
            <a:r>
              <a:rPr lang="sr-Latn-RS" dirty="0" smtClean="0"/>
              <a:t>EMOCIJA I IZRAZ - </a:t>
            </a:r>
            <a:r>
              <a:rPr lang="sr-Latn-RS" sz="3600" dirty="0" smtClean="0"/>
              <a:t>HIPOTEZA FACIJALNE POVRATNE SPREGE</a:t>
            </a:r>
            <a:endParaRPr lang="en-US" sz="3600" dirty="0" smtClean="0"/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1143000" y="1447800"/>
            <a:ext cx="7543800" cy="4953000"/>
          </a:xfrm>
        </p:spPr>
        <p:txBody>
          <a:bodyPr/>
          <a:lstStyle/>
          <a:p>
            <a:r>
              <a:rPr lang="en-US" sz="2000" dirty="0" err="1" smtClean="0"/>
              <a:t>Emocije</a:t>
            </a:r>
            <a:r>
              <a:rPr lang="en-US" sz="2000" dirty="0" smtClean="0"/>
              <a:t> </a:t>
            </a:r>
            <a:r>
              <a:rPr lang="en-US" sz="2000" dirty="0" err="1" smtClean="0"/>
              <a:t>utiču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izraz</a:t>
            </a:r>
            <a:r>
              <a:rPr lang="en-US" sz="2000" dirty="0" smtClean="0"/>
              <a:t> </a:t>
            </a:r>
            <a:r>
              <a:rPr lang="en-US" sz="2000" dirty="0" err="1" smtClean="0"/>
              <a:t>lica</a:t>
            </a:r>
            <a:r>
              <a:rPr lang="en-US" sz="2000" dirty="0" smtClean="0"/>
              <a:t>, </a:t>
            </a:r>
            <a:r>
              <a:rPr lang="en-US" sz="2000" dirty="0" err="1" smtClean="0"/>
              <a:t>ali</a:t>
            </a:r>
            <a:r>
              <a:rPr lang="en-US" sz="2000" dirty="0" smtClean="0"/>
              <a:t> je </a:t>
            </a:r>
            <a:r>
              <a:rPr lang="en-US" sz="2000" dirty="0" err="1" smtClean="0"/>
              <a:t>uticaj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obrnut</a:t>
            </a:r>
            <a:r>
              <a:rPr lang="en-US" sz="2000" dirty="0" smtClean="0"/>
              <a:t>. </a:t>
            </a:r>
            <a:endParaRPr lang="sr-Latn-RS" sz="2000" dirty="0" smtClean="0"/>
          </a:p>
          <a:p>
            <a:r>
              <a:rPr lang="en-US" sz="2000" dirty="0" err="1" smtClean="0"/>
              <a:t>Darvin</a:t>
            </a:r>
            <a:r>
              <a:rPr lang="en-US" sz="2000" dirty="0" smtClean="0"/>
              <a:t> je </a:t>
            </a:r>
            <a:r>
              <a:rPr lang="en-US" sz="2000" dirty="0" err="1" smtClean="0"/>
              <a:t>prvi</a:t>
            </a:r>
            <a:r>
              <a:rPr lang="en-US" sz="2000" dirty="0" smtClean="0"/>
              <a:t> (1872) </a:t>
            </a:r>
            <a:r>
              <a:rPr lang="en-US" sz="2000" dirty="0" err="1" smtClean="0"/>
              <a:t>istakao</a:t>
            </a:r>
            <a:r>
              <a:rPr lang="en-US" sz="2000" dirty="0" smtClean="0"/>
              <a:t> </a:t>
            </a:r>
            <a:r>
              <a:rPr lang="en-US" sz="2000" dirty="0" err="1" smtClean="0"/>
              <a:t>hipotezu</a:t>
            </a:r>
            <a:r>
              <a:rPr lang="en-US" sz="2000" dirty="0" smtClean="0"/>
              <a:t> </a:t>
            </a:r>
            <a:r>
              <a:rPr lang="en-US" sz="2000" b="1" i="1" dirty="0" err="1" smtClean="0"/>
              <a:t>facijalne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povratne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sprege</a:t>
            </a:r>
            <a:r>
              <a:rPr lang="en-US" sz="2000" dirty="0" smtClean="0"/>
              <a:t>: </a:t>
            </a:r>
            <a:r>
              <a:rPr lang="en-US" sz="2000" dirty="0" err="1" smtClean="0"/>
              <a:t>Izražavanje</a:t>
            </a:r>
            <a:r>
              <a:rPr lang="en-US" sz="2000" dirty="0" smtClean="0"/>
              <a:t> </a:t>
            </a:r>
            <a:r>
              <a:rPr lang="en-US" sz="2000" dirty="0" err="1" smtClean="0"/>
              <a:t>emocije</a:t>
            </a:r>
            <a:r>
              <a:rPr lang="en-US" sz="2000" dirty="0" smtClean="0"/>
              <a:t>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povratni</a:t>
            </a:r>
            <a:r>
              <a:rPr lang="en-US" sz="2000" dirty="0" smtClean="0"/>
              <a:t> </a:t>
            </a:r>
            <a:r>
              <a:rPr lang="en-US" sz="2000" dirty="0" err="1" smtClean="0"/>
              <a:t>uticaj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sam</a:t>
            </a:r>
            <a:r>
              <a:rPr lang="en-US" sz="2000" dirty="0" smtClean="0"/>
              <a:t> </a:t>
            </a:r>
            <a:r>
              <a:rPr lang="en-US" sz="2000" dirty="0" err="1" smtClean="0"/>
              <a:t>emocionalni</a:t>
            </a:r>
            <a:r>
              <a:rPr lang="en-US" sz="2000" dirty="0" smtClean="0"/>
              <a:t> </a:t>
            </a:r>
            <a:r>
              <a:rPr lang="en-US" sz="2000" dirty="0" err="1" smtClean="0"/>
              <a:t>doživljaj</a:t>
            </a:r>
            <a:r>
              <a:rPr lang="en-US" sz="2000" dirty="0" smtClean="0"/>
              <a:t>,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odvijanje</a:t>
            </a:r>
            <a:r>
              <a:rPr lang="en-US" sz="2000" dirty="0" smtClean="0"/>
              <a:t> </a:t>
            </a:r>
            <a:r>
              <a:rPr lang="en-US" sz="2000" dirty="0" err="1" smtClean="0"/>
              <a:t>te</a:t>
            </a:r>
            <a:r>
              <a:rPr lang="en-US" sz="2000" dirty="0" smtClean="0"/>
              <a:t> </a:t>
            </a:r>
            <a:r>
              <a:rPr lang="en-US" sz="2000" dirty="0" err="1" smtClean="0"/>
              <a:t>emocije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subjektivnom</a:t>
            </a:r>
            <a:r>
              <a:rPr lang="en-US" sz="2000" dirty="0" smtClean="0"/>
              <a:t> </a:t>
            </a:r>
            <a:r>
              <a:rPr lang="en-US" sz="2000" dirty="0" err="1" smtClean="0"/>
              <a:t>planu</a:t>
            </a:r>
            <a:r>
              <a:rPr lang="en-US" sz="2000" dirty="0" smtClean="0"/>
              <a:t>. </a:t>
            </a:r>
            <a:r>
              <a:rPr lang="en-US" sz="2000" dirty="0" err="1" smtClean="0"/>
              <a:t>Emocije</a:t>
            </a:r>
            <a:r>
              <a:rPr lang="en-US" sz="2000" dirty="0" smtClean="0"/>
              <a:t> (</a:t>
            </a:r>
            <a:r>
              <a:rPr lang="en-US" sz="2000" dirty="0" err="1" smtClean="0"/>
              <a:t>tuge</a:t>
            </a:r>
            <a:r>
              <a:rPr lang="en-US" sz="2000" dirty="0" smtClean="0"/>
              <a:t>, </a:t>
            </a:r>
            <a:r>
              <a:rPr lang="en-US" sz="2000" dirty="0" err="1" smtClean="0"/>
              <a:t>sreće</a:t>
            </a:r>
            <a:r>
              <a:rPr lang="en-US" sz="2000" dirty="0" smtClean="0"/>
              <a:t>, </a:t>
            </a:r>
            <a:r>
              <a:rPr lang="en-US" sz="2000" dirty="0" err="1" smtClean="0"/>
              <a:t>besa</a:t>
            </a:r>
            <a:r>
              <a:rPr lang="en-US" sz="2000" dirty="0" smtClean="0"/>
              <a:t>) </a:t>
            </a:r>
            <a:r>
              <a:rPr lang="en-US" sz="2000" dirty="0" err="1" smtClean="0"/>
              <a:t>koje</a:t>
            </a:r>
            <a:r>
              <a:rPr lang="en-US" sz="2000" dirty="0" smtClean="0"/>
              <a:t> se </a:t>
            </a:r>
            <a:r>
              <a:rPr lang="en-US" sz="2000" dirty="0" err="1" smtClean="0"/>
              <a:t>slobodno</a:t>
            </a:r>
            <a:r>
              <a:rPr lang="en-US" sz="2000" dirty="0" smtClean="0"/>
              <a:t>, </a:t>
            </a:r>
            <a:r>
              <a:rPr lang="en-US" sz="2000" dirty="0" err="1" smtClean="0"/>
              <a:t>snažno</a:t>
            </a:r>
            <a:r>
              <a:rPr lang="en-US" sz="2000" dirty="0" smtClean="0"/>
              <a:t> </a:t>
            </a:r>
            <a:r>
              <a:rPr lang="en-US" sz="2000" dirty="0" err="1" smtClean="0"/>
              <a:t>telesno</a:t>
            </a:r>
            <a:r>
              <a:rPr lang="en-US" sz="2000" dirty="0" smtClean="0"/>
              <a:t> </a:t>
            </a:r>
            <a:r>
              <a:rPr lang="en-US" sz="2000" dirty="0" err="1" smtClean="0"/>
              <a:t>izražavaju</a:t>
            </a:r>
            <a:r>
              <a:rPr lang="en-US" sz="2000" dirty="0" smtClean="0"/>
              <a:t>, time </a:t>
            </a:r>
            <a:r>
              <a:rPr lang="en-US" sz="2000" dirty="0" err="1" smtClean="0"/>
              <a:t>pojačavaju</a:t>
            </a:r>
            <a:r>
              <a:rPr lang="en-US" sz="2000" dirty="0" smtClean="0"/>
              <a:t> </a:t>
            </a:r>
            <a:r>
              <a:rPr lang="en-US" sz="2000" dirty="0" err="1" smtClean="0"/>
              <a:t>tu</a:t>
            </a:r>
            <a:r>
              <a:rPr lang="en-US" sz="2000" dirty="0" smtClean="0"/>
              <a:t> </a:t>
            </a:r>
            <a:r>
              <a:rPr lang="en-US" sz="2000" dirty="0" err="1" smtClean="0"/>
              <a:t>emociju</a:t>
            </a:r>
            <a:r>
              <a:rPr lang="sr-Latn-RS" sz="2000" dirty="0" smtClean="0"/>
              <a:t>, kao i obrnuto, emocionalni izrazi koji se suzbijaju, slabe tu emociju</a:t>
            </a:r>
            <a:r>
              <a:rPr lang="en-US" sz="2000" dirty="0" smtClean="0"/>
              <a:t>. </a:t>
            </a:r>
            <a:r>
              <a:rPr lang="en-US" sz="2000" dirty="0" err="1" smtClean="0"/>
              <a:t>Ako</a:t>
            </a:r>
            <a:r>
              <a:rPr lang="en-US" sz="2000" dirty="0" smtClean="0"/>
              <a:t> </a:t>
            </a:r>
            <a:r>
              <a:rPr lang="en-US" sz="2000" dirty="0" err="1" smtClean="0"/>
              <a:t>želite</a:t>
            </a:r>
            <a:r>
              <a:rPr lang="en-US" sz="2000" dirty="0" smtClean="0"/>
              <a:t>, </a:t>
            </a:r>
            <a:r>
              <a:rPr lang="en-US" sz="2000" dirty="0" err="1" smtClean="0"/>
              <a:t>dakle</a:t>
            </a:r>
            <a:r>
              <a:rPr lang="en-US" sz="2000" dirty="0" smtClean="0"/>
              <a:t>, da se </a:t>
            </a:r>
            <a:r>
              <a:rPr lang="en-US" sz="2000" dirty="0" err="1" smtClean="0"/>
              <a:t>osećate</a:t>
            </a:r>
            <a:r>
              <a:rPr lang="en-US" sz="2000" dirty="0" smtClean="0"/>
              <a:t> </a:t>
            </a:r>
            <a:r>
              <a:rPr lang="en-US" sz="2000" dirty="0" err="1" smtClean="0"/>
              <a:t>radosno</a:t>
            </a:r>
            <a:r>
              <a:rPr lang="en-US" sz="2000" dirty="0" smtClean="0"/>
              <a:t>, </a:t>
            </a:r>
            <a:r>
              <a:rPr lang="en-US" sz="2000" dirty="0" err="1" smtClean="0"/>
              <a:t>srećno</a:t>
            </a:r>
            <a:r>
              <a:rPr lang="en-US" sz="2000" dirty="0" smtClean="0"/>
              <a:t>, </a:t>
            </a:r>
            <a:r>
              <a:rPr lang="en-US" sz="2000" dirty="0" err="1" smtClean="0"/>
              <a:t>samo</a:t>
            </a:r>
            <a:r>
              <a:rPr lang="en-US" sz="2000" dirty="0" smtClean="0"/>
              <a:t> se </a:t>
            </a:r>
            <a:r>
              <a:rPr lang="en-US" sz="2000" dirty="0" err="1" smtClean="0"/>
              <a:t>namerno</a:t>
            </a:r>
            <a:r>
              <a:rPr lang="en-US" sz="2000" dirty="0" smtClean="0"/>
              <a:t> </a:t>
            </a:r>
            <a:r>
              <a:rPr lang="en-US" sz="2000" dirty="0" err="1" smtClean="0"/>
              <a:t>smejte</a:t>
            </a:r>
            <a:r>
              <a:rPr lang="en-US" sz="2000" dirty="0" smtClean="0"/>
              <a:t>! </a:t>
            </a:r>
          </a:p>
          <a:p>
            <a:r>
              <a:rPr lang="en-US" sz="2000" dirty="0" err="1" smtClean="0"/>
              <a:t>Eksperimentalni</a:t>
            </a:r>
            <a:r>
              <a:rPr lang="en-US" sz="2000" dirty="0" smtClean="0"/>
              <a:t> </a:t>
            </a:r>
            <a:r>
              <a:rPr lang="en-US" sz="2000" dirty="0" err="1" smtClean="0"/>
              <a:t>dokazi</a:t>
            </a:r>
            <a:r>
              <a:rPr lang="en-US" sz="2000" dirty="0" smtClean="0"/>
              <a:t> </a:t>
            </a:r>
            <a:r>
              <a:rPr lang="en-US" sz="2000" dirty="0" err="1" smtClean="0"/>
              <a:t>hipoteze</a:t>
            </a:r>
            <a:r>
              <a:rPr lang="sr-Latn-RS" sz="2000" dirty="0" smtClean="0"/>
              <a:t>:</a:t>
            </a:r>
          </a:p>
          <a:p>
            <a:pPr marL="0" indent="0">
              <a:buNone/>
            </a:pPr>
            <a:r>
              <a:rPr lang="sr-Latn-RS" sz="2000" dirty="0"/>
              <a:t> </a:t>
            </a:r>
            <a:r>
              <a:rPr lang="sr-Latn-RS" sz="2000" dirty="0" smtClean="0"/>
              <a:t>    </a:t>
            </a:r>
            <a:r>
              <a:rPr lang="sr-Latn-RS" sz="2000" dirty="0" smtClean="0"/>
              <a:t>Držanje </a:t>
            </a:r>
            <a:r>
              <a:rPr lang="sr-Latn-RS" sz="2000" dirty="0" smtClean="0"/>
              <a:t>olovke usnama i zubima i </a:t>
            </a:r>
            <a:endParaRPr lang="en-US" sz="2000" dirty="0" smtClean="0"/>
          </a:p>
          <a:p>
            <a:pPr marL="0" indent="0">
              <a:buNone/>
            </a:pPr>
            <a:r>
              <a:rPr lang="sr-Latn-RS" sz="2000" dirty="0" smtClean="0"/>
              <a:t>     gledanje </a:t>
            </a:r>
            <a:r>
              <a:rPr lang="sr-Latn-RS" sz="2000" dirty="0" smtClean="0"/>
              <a:t>komičnih filmova.</a:t>
            </a: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343400"/>
            <a:ext cx="3136074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sl-SI" smtClean="0"/>
              <a:t>Osnovne (primarne) emocije</a:t>
            </a:r>
            <a:endParaRPr lang="sr-Latn-C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6200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l-SI" sz="2000" dirty="0" smtClean="0"/>
              <a:t>Postoje jednostavna, osnovna ili elementarna osećanja. Zavisno od autora procena njihovog broja varira od 2 do čak 11. </a:t>
            </a:r>
            <a:r>
              <a:rPr lang="sl-SI" sz="2000" dirty="0" smtClean="0"/>
              <a:t>Složene </a:t>
            </a:r>
            <a:r>
              <a:rPr lang="sl-SI" sz="2000" dirty="0" smtClean="0"/>
              <a:t>emocije nastaju spajanjem ili mešanjem primarnih emocija. Npr. Prezir = ljutnja + gađenje (prema Plučiku)</a:t>
            </a:r>
          </a:p>
          <a:p>
            <a:pPr eaLnBrk="1" hangingPunct="1">
              <a:lnSpc>
                <a:spcPct val="80000"/>
              </a:lnSpc>
            </a:pPr>
            <a:r>
              <a:rPr lang="sl-SI" sz="2000" i="1" dirty="0" smtClean="0"/>
              <a:t>V. Džejms </a:t>
            </a:r>
            <a:r>
              <a:rPr lang="sl-SI" sz="2000" dirty="0" smtClean="0"/>
              <a:t>navodi sledeće primarne emocije: </a:t>
            </a:r>
            <a:r>
              <a:rPr lang="sl-SI" sz="2000" i="1" dirty="0" smtClean="0"/>
              <a:t>strah, tuga, ljubav i bes</a:t>
            </a:r>
          </a:p>
          <a:p>
            <a:pPr eaLnBrk="1" hangingPunct="1">
              <a:lnSpc>
                <a:spcPct val="80000"/>
              </a:lnSpc>
            </a:pPr>
            <a:r>
              <a:rPr lang="sl-SI" sz="2000" dirty="0" smtClean="0"/>
              <a:t>Po </a:t>
            </a:r>
            <a:r>
              <a:rPr lang="sl-SI" sz="2000" i="1" dirty="0" smtClean="0"/>
              <a:t>P. Ekmanu </a:t>
            </a:r>
            <a:r>
              <a:rPr lang="sl-SI" sz="2000" dirty="0" smtClean="0"/>
              <a:t>to su: ljutnja (gnev), gađenje, strah, radost, tuga, iznenađenje. </a:t>
            </a:r>
            <a:r>
              <a:rPr lang="sl-SI" sz="2000" dirty="0" smtClean="0"/>
              <a:t>Zajedničke </a:t>
            </a:r>
            <a:r>
              <a:rPr lang="sl-SI" sz="2000" dirty="0" smtClean="0"/>
              <a:t>odlike primarnih emocija su: 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1900" dirty="0" smtClean="0"/>
              <a:t>Rano se javljaju tokom individualnog razvoja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1900" dirty="0" smtClean="0"/>
              <a:t>Zajedničke su ljudima i višim primatima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1900" dirty="0" smtClean="0"/>
              <a:t>Kulturno su univerzalne 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1900" dirty="0" smtClean="0"/>
              <a:t>Imaju specifičnu fiziološku osnovu</a:t>
            </a:r>
          </a:p>
          <a:p>
            <a:pPr eaLnBrk="1" hangingPunct="1">
              <a:lnSpc>
                <a:spcPct val="80000"/>
              </a:lnSpc>
            </a:pPr>
            <a:endParaRPr lang="sl-SI" sz="2000" dirty="0" smtClean="0"/>
          </a:p>
          <a:p>
            <a:pPr eaLnBrk="1" hangingPunct="1">
              <a:lnSpc>
                <a:spcPct val="80000"/>
              </a:lnSpc>
            </a:pPr>
            <a:endParaRPr lang="sl-SI" sz="2000" dirty="0" smtClean="0"/>
          </a:p>
          <a:p>
            <a:pPr eaLnBrk="1" hangingPunct="1">
              <a:lnSpc>
                <a:spcPct val="80000"/>
              </a:lnSpc>
            </a:pPr>
            <a:endParaRPr lang="sr-Latn-C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CS" smtClean="0"/>
              <a:t>Strah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dirty="0" smtClean="0"/>
              <a:t>D</a:t>
            </a:r>
            <a:r>
              <a:rPr lang="sr-Latn-CS" sz="2100" dirty="0" smtClean="0"/>
              <a:t>oživljavamo kada procenjujemo da smo ugroženi mi (ili neka naša vrednost), a ne možemo adekvatno da se suprotstavimo ugrožavajućem objektu ili situaciji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100" dirty="0" smtClean="0"/>
              <a:t>Trema: strah u vezi buduće situacije provere sposobnosti ili umeća, za koju ocenjujemo da može da prevaziđe naše sposobnosti: inhibitorna i stimulativna trema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100" dirty="0" smtClean="0"/>
              <a:t>Anksioznost (strepnja): doživljavamo kada procenjujemo da ne možemo da izađemo na kraj sa životnim teškoćama. 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100" dirty="0" smtClean="0"/>
              <a:t>Razlika između straha, panike i užasa: procena mogućnosti da se uklonimo ili izbegnemo ugrožavajuću situaciju</a:t>
            </a: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543800" cy="1143000"/>
          </a:xfrm>
        </p:spPr>
        <p:txBody>
          <a:bodyPr/>
          <a:lstStyle/>
          <a:p>
            <a:pPr algn="ctr" eaLnBrk="1" hangingPunct="1"/>
            <a:r>
              <a:rPr lang="sr-Latn-CS" smtClean="0"/>
              <a:t>Strah – panika - užas</a:t>
            </a:r>
            <a:endParaRPr lang="en-US" smtClean="0"/>
          </a:p>
        </p:txBody>
      </p:sp>
      <p:graphicFrame>
        <p:nvGraphicFramePr>
          <p:cNvPr id="37928" name="Group 40"/>
          <p:cNvGraphicFramePr>
            <a:graphicFrameLocks noGrp="1"/>
          </p:cNvGraphicFramePr>
          <p:nvPr>
            <p:ph idx="1"/>
          </p:nvPr>
        </p:nvGraphicFramePr>
        <p:xfrm>
          <a:off x="914400" y="1676400"/>
          <a:ext cx="7848600" cy="4776797"/>
        </p:xfrm>
        <a:graphic>
          <a:graphicData uri="http://schemas.openxmlformats.org/drawingml/2006/table">
            <a:tbl>
              <a:tblPr/>
              <a:tblGrid>
                <a:gridCol w="1585913"/>
                <a:gridCol w="1981200"/>
                <a:gridCol w="2319337"/>
                <a:gridCol w="1962150"/>
              </a:tblGrid>
              <a:tr h="68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Strah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Panika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Užas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Procena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Možemo da se uklonimo iz ugrožavajuće situacije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 znamo da li možemo da se uklonimo iz situacije, verujemo da nemamo vremena i moramo odmah pronaći izlaz iz situacije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Mislimo ili znamo da nema izlaza iz ugrožavajuće situacije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7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Ponašanje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Bekstvo, udaljavanje, povlačenje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Dezorganizovano, smeteno, nekoordinisano ponašanje: samo naizgled neadaptivno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Malaksalost, kočenje, gubljenje svesti, disocijacija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/>
              <a:t>Emocije i njihova važnost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smtClean="0"/>
              <a:t>Emocije su bitan deo našeg psihičkog života. Bez njih život bi nam bio monoton, dosadan, bezukusan i bezbojan. </a:t>
            </a:r>
          </a:p>
          <a:p>
            <a:r>
              <a:rPr lang="en-US" sz="1800" smtClean="0"/>
              <a:t>Ali, emocije su više od luksuznog dodatka, začina koji čini naš život uzbudljivim, zanimljivim. One imaju svoju svrhu i neophodne su za opstanak naše vrste.  </a:t>
            </a:r>
          </a:p>
          <a:p>
            <a:r>
              <a:rPr lang="en-US" sz="1800" smtClean="0"/>
              <a:t>Emocije su značajne za naš lični, ali i za naš društveni i kulturni, duhovni život.  </a:t>
            </a:r>
          </a:p>
          <a:p>
            <a:r>
              <a:rPr lang="en-US" sz="1800" smtClean="0"/>
              <a:t>Pa, ipak, mada znamo da su emocije povezane sa našim najvišim vrednostima i da daju ljudsku dimenziju našem životu, one su dugo bile </a:t>
            </a:r>
            <a:r>
              <a:rPr lang="sr-Latn-RS" sz="1800" smtClean="0"/>
              <a:t>zanemarene u psihologiji i bile su prepuštene</a:t>
            </a:r>
            <a:r>
              <a:rPr lang="en-US" sz="1800" smtClean="0"/>
              <a:t> filozofima, antropolozima, teolozima, pesnicima i umetnicima.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sr-Latn-CS" dirty="0" smtClean="0"/>
              <a:t>Gnev (ljutnja)</a:t>
            </a:r>
            <a:endParaRPr 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543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900" dirty="0" smtClean="0"/>
          </a:p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D</a:t>
            </a:r>
            <a:r>
              <a:rPr lang="sr-Latn-CS" sz="1900" dirty="0" smtClean="0"/>
              <a:t>oživljavamo kada procenimo da se neko neopravdano ponaša na način koji ugrožava nas ili našu vrednost, odnosno kada smo osujećeni u postizanju cilja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900" dirty="0" smtClean="0"/>
              <a:t>Kada smo gnevni znači da očekujemo da druga osoba promeni svoje ponašanje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900" dirty="0" smtClean="0"/>
              <a:t>Manifestacije gneva: mrštenje, stezanje vilice, stezanje pesnica, ukrućivanje tela, variranje jačine glasa (smanjuje se ili pojačava u odnosu na uobičajenu jačinu)</a:t>
            </a:r>
            <a:r>
              <a:rPr lang="en-US" sz="19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900" dirty="0" smtClean="0"/>
              <a:t>Adaptivno </a:t>
            </a:r>
            <a:r>
              <a:rPr lang="sr-Latn-CS" sz="1900" dirty="0" smtClean="0"/>
              <a:t>i efikasno izražavanje ljutnje: utiče na promenu ponašanja druge osobe, ublažava ili rešava konflikt</a:t>
            </a:r>
          </a:p>
          <a:p>
            <a:pPr eaLnBrk="1" hangingPunct="1">
              <a:lnSpc>
                <a:spcPct val="80000"/>
              </a:lnSpc>
            </a:pPr>
            <a:endParaRPr lang="en-U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/>
              <a:t>Komunikativna funkcija emocija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543800" cy="4038600"/>
          </a:xfrm>
        </p:spPr>
        <p:txBody>
          <a:bodyPr/>
          <a:lstStyle/>
          <a:p>
            <a:r>
              <a:rPr lang="vi-VN" sz="1800" i="1" dirty="0" smtClean="0"/>
              <a:t>Tačno prepoznavanje </a:t>
            </a:r>
            <a:r>
              <a:rPr lang="sr-Latn-RS" sz="1800" i="1" dirty="0" smtClean="0"/>
              <a:t>emocionalnog </a:t>
            </a:r>
            <a:r>
              <a:rPr lang="vi-VN" sz="1800" i="1" dirty="0" smtClean="0"/>
              <a:t>izraza </a:t>
            </a:r>
            <a:r>
              <a:rPr lang="vi-VN" sz="1800" dirty="0" smtClean="0"/>
              <a:t>ima ogromnu vrednost za opstanak jer služi sporazumevanju u socijalnoj interakciji. </a:t>
            </a:r>
            <a:endParaRPr lang="en-US" sz="1800" dirty="0" smtClean="0"/>
          </a:p>
          <a:p>
            <a:r>
              <a:rPr lang="vi-VN" sz="1800" dirty="0" smtClean="0"/>
              <a:t>Između majke i odojčeta vitalno</a:t>
            </a:r>
            <a:r>
              <a:rPr lang="sr-Latn-RS" sz="1800" dirty="0" smtClean="0"/>
              <a:t> je</a:t>
            </a:r>
            <a:r>
              <a:rPr lang="vi-VN" sz="1800" dirty="0" smtClean="0"/>
              <a:t> važna prevashodno neverbalna komunikacija</a:t>
            </a:r>
            <a:r>
              <a:rPr lang="en-US" sz="1800" dirty="0" smtClean="0"/>
              <a:t>, </a:t>
            </a:r>
            <a:r>
              <a:rPr lang="en-US" sz="1800" dirty="0" err="1" smtClean="0"/>
              <a:t>prevashodno</a:t>
            </a:r>
            <a:r>
              <a:rPr lang="en-US" sz="1800" dirty="0" smtClean="0"/>
              <a:t> </a:t>
            </a:r>
            <a:r>
              <a:rPr lang="en-US" sz="1800" dirty="0" err="1" smtClean="0"/>
              <a:t>razmena</a:t>
            </a:r>
            <a:r>
              <a:rPr lang="en-US" sz="1800" dirty="0" smtClean="0"/>
              <a:t> </a:t>
            </a:r>
            <a:r>
              <a:rPr lang="en-US" sz="1800" dirty="0" err="1" smtClean="0"/>
              <a:t>emocija</a:t>
            </a:r>
            <a:r>
              <a:rPr lang="sr-Latn-RS" sz="1800" dirty="0" smtClean="0"/>
              <a:t> </a:t>
            </a:r>
            <a:r>
              <a:rPr lang="vi-VN" sz="1800" dirty="0" smtClean="0"/>
              <a:t>(osmehom se </a:t>
            </a:r>
            <a:r>
              <a:rPr lang="en-US" sz="1800" dirty="0" err="1" smtClean="0"/>
              <a:t>pokazuje</a:t>
            </a:r>
            <a:r>
              <a:rPr lang="en-US" sz="1800" dirty="0" smtClean="0"/>
              <a:t> </a:t>
            </a:r>
            <a:r>
              <a:rPr lang="sr-Latn-RS" sz="1800" dirty="0" smtClean="0"/>
              <a:t>radost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vi-VN" sz="1800" dirty="0" smtClean="0"/>
              <a:t>ohrabruje dete, mrštenjem se pokazuje neslaganje</a:t>
            </a:r>
            <a:r>
              <a:rPr lang="en-US" sz="1800" dirty="0" smtClean="0"/>
              <a:t>, </a:t>
            </a:r>
            <a:r>
              <a:rPr lang="en-US" sz="1800" dirty="0" err="1" smtClean="0"/>
              <a:t>ljutnja</a:t>
            </a:r>
            <a:r>
              <a:rPr lang="vi-VN" sz="1800" dirty="0" smtClean="0"/>
              <a:t>). </a:t>
            </a:r>
            <a:endParaRPr lang="sr-Latn-RS" sz="1800" dirty="0" smtClean="0"/>
          </a:p>
          <a:p>
            <a:r>
              <a:rPr lang="vi-VN" sz="1800" i="1" dirty="0" smtClean="0"/>
              <a:t>Darvin</a:t>
            </a:r>
            <a:r>
              <a:rPr lang="vi-VN" sz="1800" dirty="0" smtClean="0"/>
              <a:t> je naglasio biološku uslovljenost emocionalnog izražavanja. Neki izrazi emocija predstavljaju zaostatak (relikt) ponašanja koje je </a:t>
            </a:r>
            <a:r>
              <a:rPr lang="vi-VN" sz="1800" i="1" dirty="0" smtClean="0"/>
              <a:t>nekada imalo adaptivnu funkciju, a danas imaju komunikativnu </a:t>
            </a:r>
            <a:r>
              <a:rPr lang="vi-VN" sz="1800" dirty="0" smtClean="0"/>
              <a:t>funkciju.</a:t>
            </a:r>
            <a:r>
              <a:rPr lang="vi-VN" sz="1800" i="1" dirty="0" smtClean="0"/>
              <a:t> </a:t>
            </a:r>
            <a:r>
              <a:rPr lang="sr-Latn-RS" sz="1800" i="1" dirty="0" smtClean="0"/>
              <a:t>Zagrljaj </a:t>
            </a:r>
            <a:r>
              <a:rPr lang="vi-VN" sz="1800" dirty="0" smtClean="0"/>
              <a:t>je univerzalni signal </a:t>
            </a:r>
            <a:r>
              <a:rPr lang="sr-Latn-RS" sz="1800" dirty="0" smtClean="0"/>
              <a:t>prijateljske </a:t>
            </a:r>
            <a:r>
              <a:rPr lang="vi-VN" sz="1800" dirty="0" smtClean="0"/>
              <a:t>naklonosti</a:t>
            </a:r>
            <a:r>
              <a:rPr lang="sr-Latn-RS" sz="1800" dirty="0" smtClean="0"/>
              <a:t>, nežnosti</a:t>
            </a:r>
            <a:r>
              <a:rPr lang="vi-VN" sz="1800" dirty="0" smtClean="0"/>
              <a:t> i </a:t>
            </a:r>
            <a:r>
              <a:rPr lang="sr-Latn-RS" sz="1800" dirty="0" smtClean="0"/>
              <a:t>brige</a:t>
            </a:r>
            <a:r>
              <a:rPr lang="vi-VN" sz="1800" dirty="0" smtClean="0"/>
              <a:t>. </a:t>
            </a:r>
            <a:r>
              <a:rPr lang="vi-VN" sz="1800" i="1" dirty="0" smtClean="0"/>
              <a:t>Tužan izraz lica </a:t>
            </a:r>
            <a:r>
              <a:rPr lang="vi-VN" sz="1800" dirty="0" smtClean="0"/>
              <a:t>i poguren stav čoveka upućuju poziv drugim ljudima da mu pruže utehu, empatiju i brigu. 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/>
              <a:t>Komunikativna funkcija ljutnje, straha</a:t>
            </a:r>
            <a:r>
              <a:rPr lang="en-US" smtClean="0"/>
              <a:t>, </a:t>
            </a:r>
            <a:r>
              <a:rPr lang="sr-Latn-RS" smtClean="0"/>
              <a:t>tuge</a:t>
            </a:r>
            <a:r>
              <a:rPr lang="en-US" smtClean="0"/>
              <a:t>, </a:t>
            </a:r>
            <a:r>
              <a:rPr lang="sr-Latn-RS" smtClean="0"/>
              <a:t>stida i gađenja</a:t>
            </a:r>
            <a:endParaRPr lang="en-US" smtClean="0"/>
          </a:p>
        </p:txBody>
      </p:sp>
      <p:sp>
        <p:nvSpPr>
          <p:cNvPr id="23555" name="Content Placeholder 3"/>
          <p:cNvSpPr>
            <a:spLocks noGrp="1"/>
          </p:cNvSpPr>
          <p:nvPr>
            <p:ph sz="half" idx="1"/>
          </p:nvPr>
        </p:nvSpPr>
        <p:spPr>
          <a:xfrm>
            <a:off x="914400" y="1905000"/>
            <a:ext cx="3695700" cy="4495800"/>
          </a:xfrm>
        </p:spPr>
        <p:txBody>
          <a:bodyPr/>
          <a:lstStyle/>
          <a:p>
            <a:r>
              <a:rPr lang="en-US" sz="1800" dirty="0" err="1" smtClean="0"/>
              <a:t>Svako</a:t>
            </a:r>
            <a:r>
              <a:rPr lang="en-US" sz="1800" dirty="0" smtClean="0"/>
              <a:t> </a:t>
            </a:r>
            <a:r>
              <a:rPr lang="en-US" sz="1800" dirty="0" err="1" smtClean="0"/>
              <a:t>osećanje</a:t>
            </a:r>
            <a:r>
              <a:rPr lang="en-US" sz="1800" dirty="0" smtClean="0"/>
              <a:t> </a:t>
            </a:r>
            <a:r>
              <a:rPr lang="en-US" sz="1800" dirty="0" err="1" smtClean="0"/>
              <a:t>ispoljeno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licu</a:t>
            </a:r>
            <a:r>
              <a:rPr lang="en-US" sz="1800" dirty="0" smtClean="0"/>
              <a:t> </a:t>
            </a:r>
            <a:r>
              <a:rPr lang="en-US" sz="1800" dirty="0" err="1" smtClean="0"/>
              <a:t>sadrži</a:t>
            </a:r>
            <a:r>
              <a:rPr lang="en-US" sz="1800" dirty="0" smtClean="0"/>
              <a:t> </a:t>
            </a:r>
            <a:r>
              <a:rPr lang="en-US" sz="1800" dirty="0" err="1" smtClean="0"/>
              <a:t>neku</a:t>
            </a:r>
            <a:r>
              <a:rPr lang="en-US" sz="1800" dirty="0" smtClean="0"/>
              <a:t> </a:t>
            </a:r>
            <a:r>
              <a:rPr lang="en-US" sz="1800" b="1" dirty="0" err="1" smtClean="0"/>
              <a:t>poruku</a:t>
            </a:r>
            <a:r>
              <a:rPr lang="en-US" sz="1800" b="1" dirty="0" smtClean="0"/>
              <a:t> </a:t>
            </a:r>
            <a:r>
              <a:rPr lang="en-US" sz="1800" dirty="0" err="1" smtClean="0"/>
              <a:t>upućenu</a:t>
            </a:r>
            <a:r>
              <a:rPr lang="en-US" sz="1800" dirty="0" smtClean="0"/>
              <a:t> </a:t>
            </a:r>
            <a:r>
              <a:rPr lang="en-US" sz="1800" dirty="0" err="1" smtClean="0"/>
              <a:t>socijalnoj</a:t>
            </a:r>
            <a:r>
              <a:rPr lang="en-US" sz="1800" dirty="0" smtClean="0"/>
              <a:t> </a:t>
            </a:r>
            <a:r>
              <a:rPr lang="en-US" sz="1800" dirty="0" err="1" smtClean="0"/>
              <a:t>okolini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očekivanje</a:t>
            </a:r>
            <a:r>
              <a:rPr lang="en-US" sz="1800" dirty="0" smtClean="0"/>
              <a:t> </a:t>
            </a:r>
            <a:r>
              <a:rPr lang="en-US" sz="1800" dirty="0" err="1" smtClean="0"/>
              <a:t>željene</a:t>
            </a:r>
            <a:r>
              <a:rPr lang="en-US" sz="1800" dirty="0" smtClean="0"/>
              <a:t> </a:t>
            </a:r>
            <a:r>
              <a:rPr lang="en-US" sz="1800" dirty="0" err="1" smtClean="0"/>
              <a:t>reakcije</a:t>
            </a:r>
            <a:r>
              <a:rPr lang="en-US" sz="1800" dirty="0" smtClean="0"/>
              <a:t>.  </a:t>
            </a:r>
          </a:p>
          <a:p>
            <a:r>
              <a:rPr lang="en-US" sz="1800" i="1" dirty="0" smtClean="0"/>
              <a:t>L</a:t>
            </a:r>
            <a:r>
              <a:rPr lang="sr-Latn-RS" sz="1800" i="1" dirty="0" smtClean="0"/>
              <a:t>j</a:t>
            </a:r>
            <a:r>
              <a:rPr lang="en-US" sz="1800" i="1" dirty="0" err="1" smtClean="0"/>
              <a:t>utnja</a:t>
            </a:r>
            <a:r>
              <a:rPr lang="en-US" sz="1800" i="1" dirty="0" smtClean="0"/>
              <a:t> </a:t>
            </a:r>
            <a:r>
              <a:rPr lang="en-US" sz="1800" dirty="0" err="1" smtClean="0"/>
              <a:t>šalje</a:t>
            </a:r>
            <a:r>
              <a:rPr lang="en-US" sz="1800" dirty="0" smtClean="0"/>
              <a:t> </a:t>
            </a:r>
            <a:r>
              <a:rPr lang="en-US" sz="1800" dirty="0" err="1" smtClean="0"/>
              <a:t>poruku</a:t>
            </a:r>
            <a:r>
              <a:rPr lang="en-US" sz="1800" dirty="0" smtClean="0"/>
              <a:t>: „Ne </a:t>
            </a:r>
            <a:r>
              <a:rPr lang="en-US" sz="1800" dirty="0" err="1" smtClean="0"/>
              <a:t>čini</a:t>
            </a:r>
            <a:r>
              <a:rPr lang="en-US" sz="1800" dirty="0" smtClean="0"/>
              <a:t> to!“, a </a:t>
            </a:r>
            <a:r>
              <a:rPr lang="en-US" sz="1800" dirty="0" err="1" smtClean="0"/>
              <a:t>očekivanje</a:t>
            </a:r>
            <a:r>
              <a:rPr lang="en-US" sz="1800" dirty="0" smtClean="0"/>
              <a:t> je da   </a:t>
            </a:r>
            <a:r>
              <a:rPr lang="en-US" sz="1800" dirty="0" err="1" smtClean="0"/>
              <a:t>osoba</a:t>
            </a:r>
            <a:r>
              <a:rPr lang="en-US" sz="1800" dirty="0" smtClean="0"/>
              <a:t> </a:t>
            </a:r>
            <a:r>
              <a:rPr lang="en-US" sz="1800" dirty="0" err="1" smtClean="0"/>
              <a:t>koj</a:t>
            </a:r>
            <a:r>
              <a:rPr lang="sr-Latn-RS" sz="1800" dirty="0" smtClean="0"/>
              <a:t>a</a:t>
            </a:r>
            <a:r>
              <a:rPr lang="en-US" sz="1800" dirty="0" smtClean="0"/>
              <a:t> je </a:t>
            </a:r>
            <a:r>
              <a:rPr lang="en-US" sz="1800" dirty="0" err="1" smtClean="0"/>
              <a:t>izvor</a:t>
            </a:r>
            <a:r>
              <a:rPr lang="en-US" sz="1800" dirty="0" smtClean="0"/>
              <a:t> </a:t>
            </a:r>
            <a:r>
              <a:rPr lang="en-US" sz="1800" dirty="0" err="1" smtClean="0"/>
              <a:t>frustracije</a:t>
            </a:r>
            <a:r>
              <a:rPr lang="en-US" sz="1800" dirty="0" smtClean="0"/>
              <a:t>  </a:t>
            </a:r>
            <a:r>
              <a:rPr lang="en-US" sz="1800" dirty="0" err="1" smtClean="0"/>
              <a:t>odustane</a:t>
            </a:r>
            <a:r>
              <a:rPr lang="en-US" sz="1800" dirty="0" smtClean="0"/>
              <a:t> od </a:t>
            </a:r>
            <a:r>
              <a:rPr lang="en-US" sz="1800" dirty="0" err="1" smtClean="0"/>
              <a:t>svog</a:t>
            </a:r>
            <a:r>
              <a:rPr lang="en-US" sz="1800" dirty="0" smtClean="0"/>
              <a:t> </a:t>
            </a:r>
            <a:r>
              <a:rPr lang="en-US" sz="1800" dirty="0" err="1" smtClean="0"/>
              <a:t>ponašanja</a:t>
            </a:r>
            <a:r>
              <a:rPr lang="en-US" sz="1800" dirty="0" smtClean="0"/>
              <a:t>. </a:t>
            </a:r>
          </a:p>
          <a:p>
            <a:r>
              <a:rPr lang="en-US" sz="1800" i="1" dirty="0" err="1" smtClean="0"/>
              <a:t>Strah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licu</a:t>
            </a:r>
            <a:r>
              <a:rPr lang="en-US" sz="1800" dirty="0" smtClean="0"/>
              <a:t> </a:t>
            </a:r>
            <a:r>
              <a:rPr lang="en-US" sz="1800" dirty="0" err="1" smtClean="0"/>
              <a:t>odašilje</a:t>
            </a:r>
            <a:r>
              <a:rPr lang="en-US" sz="1800" dirty="0" smtClean="0"/>
              <a:t> </a:t>
            </a:r>
            <a:r>
              <a:rPr lang="en-US" sz="1800" dirty="0" err="1" smtClean="0"/>
              <a:t>poruku</a:t>
            </a:r>
            <a:r>
              <a:rPr lang="en-US" sz="1800" dirty="0" smtClean="0"/>
              <a:t>: „</a:t>
            </a:r>
            <a:r>
              <a:rPr lang="en-US" sz="1800" dirty="0" err="1" smtClean="0"/>
              <a:t>ugrožen</a:t>
            </a:r>
            <a:r>
              <a:rPr lang="en-US" sz="1800" dirty="0" smtClean="0"/>
              <a:t> </a:t>
            </a:r>
            <a:r>
              <a:rPr lang="en-US" sz="1800" dirty="0" err="1" smtClean="0"/>
              <a:t>sam</a:t>
            </a:r>
            <a:r>
              <a:rPr lang="en-US" sz="1800" dirty="0" smtClean="0"/>
              <a:t>“, a </a:t>
            </a:r>
            <a:r>
              <a:rPr lang="en-US" sz="1800" dirty="0" err="1" smtClean="0"/>
              <a:t>očekuje</a:t>
            </a:r>
            <a:r>
              <a:rPr lang="en-US" sz="1800" dirty="0" smtClean="0"/>
              <a:t> se od </a:t>
            </a:r>
            <a:r>
              <a:rPr lang="en-US" sz="1800" dirty="0" err="1" smtClean="0"/>
              <a:t>okoline</a:t>
            </a:r>
            <a:r>
              <a:rPr lang="en-US" sz="1800" dirty="0" smtClean="0"/>
              <a:t> </a:t>
            </a:r>
            <a:r>
              <a:rPr lang="en-US" sz="1800" dirty="0" err="1" smtClean="0"/>
              <a:t>reakcija</a:t>
            </a:r>
            <a:r>
              <a:rPr lang="en-US" sz="1800" dirty="0" smtClean="0"/>
              <a:t> </a:t>
            </a:r>
            <a:r>
              <a:rPr lang="en-US" sz="1800" dirty="0" err="1" smtClean="0"/>
              <a:t>zaštite</a:t>
            </a:r>
            <a:r>
              <a:rPr lang="en-US" sz="1800" dirty="0" smtClean="0"/>
              <a:t> </a:t>
            </a:r>
            <a:r>
              <a:rPr lang="en-US" sz="1800" dirty="0" err="1" smtClean="0"/>
              <a:t>ili</a:t>
            </a:r>
            <a:r>
              <a:rPr lang="en-US" sz="1800" dirty="0" smtClean="0"/>
              <a:t> </a:t>
            </a:r>
            <a:r>
              <a:rPr lang="en-US" sz="1800" dirty="0" err="1" smtClean="0"/>
              <a:t>izbavljenja</a:t>
            </a:r>
            <a:r>
              <a:rPr lang="en-US" sz="1800" dirty="0" smtClean="0"/>
              <a:t>. </a:t>
            </a:r>
          </a:p>
          <a:p>
            <a:endParaRPr lang="en-US" dirty="0" smtClean="0"/>
          </a:p>
        </p:txBody>
      </p:sp>
      <p:sp>
        <p:nvSpPr>
          <p:cNvPr id="23556" name="Content Placeholder 4"/>
          <p:cNvSpPr>
            <a:spLocks noGrp="1"/>
          </p:cNvSpPr>
          <p:nvPr>
            <p:ph sz="half" idx="2"/>
          </p:nvPr>
        </p:nvSpPr>
        <p:spPr>
          <a:xfrm>
            <a:off x="4762500" y="1905000"/>
            <a:ext cx="4000500" cy="4495800"/>
          </a:xfrm>
        </p:spPr>
        <p:txBody>
          <a:bodyPr/>
          <a:lstStyle/>
          <a:p>
            <a:r>
              <a:rPr lang="en-US" sz="1800" i="1" dirty="0" err="1" smtClean="0"/>
              <a:t>Tužan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izraz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lica</a:t>
            </a:r>
            <a:r>
              <a:rPr lang="en-US" sz="1800" i="1" dirty="0" smtClean="0"/>
              <a:t> </a:t>
            </a:r>
            <a:r>
              <a:rPr lang="en-US" sz="1800" dirty="0" err="1" smtClean="0"/>
              <a:t>upućuje</a:t>
            </a:r>
            <a:r>
              <a:rPr lang="en-US" sz="1800" dirty="0" smtClean="0"/>
              <a:t> </a:t>
            </a:r>
            <a:r>
              <a:rPr lang="en-US" sz="1800" dirty="0" err="1" smtClean="0"/>
              <a:t>poruku</a:t>
            </a:r>
            <a:r>
              <a:rPr lang="en-US" sz="1800" dirty="0" smtClean="0"/>
              <a:t>: „</a:t>
            </a:r>
            <a:r>
              <a:rPr lang="en-US" sz="1800" dirty="0" err="1" smtClean="0"/>
              <a:t>Patim</a:t>
            </a:r>
            <a:r>
              <a:rPr lang="en-US" sz="1800" dirty="0" smtClean="0"/>
              <a:t>, </a:t>
            </a:r>
            <a:r>
              <a:rPr lang="en-US" sz="1800" dirty="0" err="1" smtClean="0"/>
              <a:t>uteši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pomozi</a:t>
            </a:r>
            <a:r>
              <a:rPr lang="en-US" sz="1800" dirty="0" smtClean="0"/>
              <a:t>“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predstavlja</a:t>
            </a:r>
            <a:r>
              <a:rPr lang="en-US" sz="1800" dirty="0" smtClean="0"/>
              <a:t> </a:t>
            </a:r>
            <a:r>
              <a:rPr lang="en-US" sz="1800" dirty="0" err="1" smtClean="0"/>
              <a:t>poziv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saosećanje</a:t>
            </a:r>
            <a:r>
              <a:rPr lang="en-US" sz="1800" dirty="0" smtClean="0"/>
              <a:t>. A </a:t>
            </a:r>
            <a:r>
              <a:rPr lang="en-US" sz="1800" dirty="0" err="1" smtClean="0"/>
              <a:t>ljudi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programirani</a:t>
            </a:r>
            <a:r>
              <a:rPr lang="en-US" sz="1800" dirty="0" smtClean="0"/>
              <a:t> da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taj</a:t>
            </a:r>
            <a:r>
              <a:rPr lang="en-US" sz="1800" dirty="0" smtClean="0"/>
              <a:t> </a:t>
            </a:r>
            <a:r>
              <a:rPr lang="en-US" sz="1800" dirty="0" err="1" smtClean="0"/>
              <a:t>izraz</a:t>
            </a:r>
            <a:r>
              <a:rPr lang="en-US" sz="1800" dirty="0" smtClean="0"/>
              <a:t> </a:t>
            </a:r>
            <a:r>
              <a:rPr lang="en-US" sz="1800" dirty="0" err="1" smtClean="0"/>
              <a:t>odgovore</a:t>
            </a:r>
            <a:r>
              <a:rPr lang="en-US" sz="1800" dirty="0" smtClean="0"/>
              <a:t> </a:t>
            </a:r>
            <a:r>
              <a:rPr lang="en-US" sz="1800" dirty="0" err="1" smtClean="0"/>
              <a:t>empatijom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pomaganjem</a:t>
            </a:r>
            <a:r>
              <a:rPr lang="en-US" sz="1800" dirty="0" smtClean="0"/>
              <a:t>.   </a:t>
            </a:r>
          </a:p>
          <a:p>
            <a:r>
              <a:rPr lang="en-US" sz="1800" i="1" dirty="0" err="1" smtClean="0"/>
              <a:t>Oboren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pogled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zaklanjanje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lica</a:t>
            </a:r>
            <a:r>
              <a:rPr lang="en-US" sz="1800" i="1" dirty="0" smtClean="0"/>
              <a:t> </a:t>
            </a:r>
            <a:r>
              <a:rPr lang="en-US" sz="1800" dirty="0" err="1" smtClean="0"/>
              <a:t>kod</a:t>
            </a:r>
            <a:r>
              <a:rPr lang="en-US" sz="1800" dirty="0" smtClean="0"/>
              <a:t> </a:t>
            </a:r>
            <a:r>
              <a:rPr lang="en-US" sz="1800" dirty="0" err="1" smtClean="0"/>
              <a:t>stida</a:t>
            </a:r>
            <a:r>
              <a:rPr lang="en-US" sz="1800" dirty="0" smtClean="0"/>
              <a:t> </a:t>
            </a:r>
            <a:r>
              <a:rPr lang="en-US" sz="1800" dirty="0" err="1" smtClean="0"/>
              <a:t>predstavlja</a:t>
            </a:r>
            <a:r>
              <a:rPr lang="en-US" sz="1800" dirty="0" smtClean="0"/>
              <a:t> </a:t>
            </a:r>
            <a:r>
              <a:rPr lang="en-US" sz="1800" dirty="0" err="1" smtClean="0"/>
              <a:t>jasan</a:t>
            </a:r>
            <a:r>
              <a:rPr lang="en-US" sz="1800" dirty="0" smtClean="0"/>
              <a:t> </a:t>
            </a:r>
            <a:r>
              <a:rPr lang="en-US" sz="1800" dirty="0" err="1" smtClean="0"/>
              <a:t>poziv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milost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socijalnu</a:t>
            </a:r>
            <a:r>
              <a:rPr lang="en-US" sz="1800" dirty="0" smtClean="0"/>
              <a:t> </a:t>
            </a:r>
            <a:r>
              <a:rPr lang="en-US" sz="1800" dirty="0" err="1" smtClean="0"/>
              <a:t>podršku</a:t>
            </a:r>
            <a:r>
              <a:rPr lang="en-US" sz="1800" dirty="0" smtClean="0"/>
              <a:t>.  </a:t>
            </a:r>
          </a:p>
          <a:p>
            <a:r>
              <a:rPr lang="en-US" sz="1800" i="1" dirty="0" err="1" smtClean="0"/>
              <a:t>Gadljiv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izraz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lica</a:t>
            </a:r>
            <a:r>
              <a:rPr lang="en-US" sz="1800" i="1" dirty="0" smtClean="0"/>
              <a:t> </a:t>
            </a:r>
            <a:r>
              <a:rPr lang="en-US" sz="1800" dirty="0" err="1" smtClean="0"/>
              <a:t>ima</a:t>
            </a:r>
            <a:r>
              <a:rPr lang="en-US" sz="1800" dirty="0" smtClean="0"/>
              <a:t> </a:t>
            </a:r>
            <a:r>
              <a:rPr lang="en-US" sz="1800" dirty="0" err="1" smtClean="0"/>
              <a:t>funkciju</a:t>
            </a:r>
            <a:r>
              <a:rPr lang="en-US" sz="1800" dirty="0" smtClean="0"/>
              <a:t> da </a:t>
            </a:r>
            <a:r>
              <a:rPr lang="en-US" sz="1800" dirty="0" err="1" smtClean="0"/>
              <a:t>upozori</a:t>
            </a:r>
            <a:r>
              <a:rPr lang="en-US" sz="1800" dirty="0" smtClean="0"/>
              <a:t> </a:t>
            </a:r>
            <a:r>
              <a:rPr lang="en-US" sz="1800" dirty="0" err="1" smtClean="0"/>
              <a:t>druge</a:t>
            </a:r>
            <a:r>
              <a:rPr lang="en-US" sz="1800" dirty="0" smtClean="0"/>
              <a:t> da je </a:t>
            </a:r>
            <a:r>
              <a:rPr lang="en-US" sz="1800" dirty="0" err="1" smtClean="0"/>
              <a:t>opaženo</a:t>
            </a:r>
            <a:r>
              <a:rPr lang="en-US" sz="1800" dirty="0" smtClean="0"/>
              <a:t> </a:t>
            </a:r>
            <a:r>
              <a:rPr lang="en-US" sz="1800" dirty="0" err="1" smtClean="0"/>
              <a:t>nešto</a:t>
            </a:r>
            <a:r>
              <a:rPr lang="en-US" sz="1800" dirty="0" smtClean="0"/>
              <a:t> </a:t>
            </a:r>
            <a:r>
              <a:rPr lang="en-US" sz="1800" dirty="0" err="1" smtClean="0"/>
              <a:t>neprijatno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smtClean="0"/>
              <a:t> opasno</a:t>
            </a:r>
            <a:r>
              <a:rPr lang="en-US" sz="1800" dirty="0" smtClean="0"/>
              <a:t> </a:t>
            </a:r>
            <a:r>
              <a:rPr lang="en-US" sz="1800" dirty="0" err="1" smtClean="0"/>
              <a:t>po</a:t>
            </a:r>
            <a:r>
              <a:rPr lang="en-US" sz="1800" dirty="0" smtClean="0"/>
              <a:t> </a:t>
            </a:r>
            <a:r>
              <a:rPr lang="en-US" sz="1800" dirty="0" err="1" smtClean="0"/>
              <a:t>zdravlje</a:t>
            </a:r>
            <a:r>
              <a:rPr lang="en-US" sz="1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de-DE" sz="3800" smtClean="0"/>
              <a:t>Status emocija u psihologiji, nekad i sad</a:t>
            </a:r>
            <a:endParaRPr lang="en-US" sz="38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9248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700" b="1" dirty="0" smtClean="0"/>
              <a:t>Emocije le</a:t>
            </a:r>
            <a:r>
              <a:rPr lang="sr-Latn-CS" sz="1700" b="1" dirty="0" smtClean="0"/>
              <a:t>že u osnovi svakog ljudskog iskustva i procesa prilagođavanja, pa ipak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dirty="0" smtClean="0"/>
              <a:t>kognitivni procesi su se neuporedivo više izučavali i dobi</a:t>
            </a:r>
            <a:r>
              <a:rPr lang="en-US" sz="1600" dirty="0" smtClean="0"/>
              <a:t>j</a:t>
            </a:r>
            <a:r>
              <a:rPr lang="sr-Latn-CS" sz="1600" dirty="0" smtClean="0"/>
              <a:t>ali više prostora u udžbenicima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dirty="0" smtClean="0"/>
              <a:t>pojam emocija je bio praktično “prognan” iz psihologije za vreme bihejviorizma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700" b="1" dirty="0" smtClean="0"/>
              <a:t>Prve naučne studije emocija: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dirty="0" smtClean="0"/>
              <a:t>Darvin (1872): “Izražavanje emocija kod čoveka i životinja”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dirty="0" smtClean="0"/>
              <a:t>Džejms (1884): “Šta je emocija” - prva teorija emocija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700" b="1" dirty="0" smtClean="0"/>
              <a:t>Podsticaji za savremeno izučavanje emocija: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dirty="0" smtClean="0"/>
              <a:t>Klinička psihologija i psihoterapija, naglasak na upoznavanju subjektivnog aspekta emocija i na negativnim osećanjima (anksioznost, </a:t>
            </a:r>
            <a:r>
              <a:rPr lang="sr-Latn-CS" sz="1600" dirty="0" smtClean="0"/>
              <a:t>krivic</a:t>
            </a:r>
            <a:r>
              <a:rPr lang="en-US" sz="1600" dirty="0" smtClean="0"/>
              <a:t>a, </a:t>
            </a:r>
            <a:r>
              <a:rPr lang="en-US" sz="1600" dirty="0" err="1" smtClean="0"/>
              <a:t>stid</a:t>
            </a:r>
            <a:r>
              <a:rPr lang="sr-Latn-CS" sz="1600" dirty="0" smtClean="0"/>
              <a:t>...)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dirty="0" smtClean="0"/>
              <a:t>Psihologija stresa (izučavanje individualnih razlika u reagovanju na stres, izučavanje procesa tugovanja, načina prevladavanja...)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dirty="0" smtClean="0"/>
              <a:t>Humanistička, egzistencijalistička i pozitivna psihologija, interesovanje za pozitivna osećanja (sreća, zadovoljstvo, ljubav, ponos..)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Odre</a:t>
            </a:r>
            <a:r>
              <a:rPr lang="sl-SI" smtClean="0"/>
              <a:t>đenje emocija</a:t>
            </a:r>
            <a:endParaRPr lang="sr-Latn-C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534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l-SI" sz="2000" dirty="0" smtClean="0"/>
              <a:t>Šta su emocije, kada se javljaju i čemu služe: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800" b="1" dirty="0" smtClean="0"/>
              <a:t>Emocija je uzbuđeno stanje organizma izazvano subjektivno značajnim, važnim stimulusom (situacijom), koje psihofizički priprema subjekta za adaptivnu aktivnost</a:t>
            </a:r>
            <a:r>
              <a:rPr lang="sr-Latn-CS" sz="18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800" b="1" dirty="0" smtClean="0"/>
              <a:t>Emocije</a:t>
            </a:r>
            <a:r>
              <a:rPr lang="sr-Latn-CS" sz="1800" dirty="0" smtClean="0"/>
              <a:t> se javljaju na </a:t>
            </a:r>
            <a:r>
              <a:rPr lang="sr-Latn-CS" sz="1800" b="1" dirty="0" smtClean="0"/>
              <a:t>tri plana</a:t>
            </a:r>
            <a:r>
              <a:rPr lang="sr-Latn-CS" sz="18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b="1" i="1" dirty="0" smtClean="0"/>
              <a:t>Fiziološkom</a:t>
            </a:r>
            <a:r>
              <a:rPr lang="sr-Latn-CS" sz="1600" dirty="0" smtClean="0"/>
              <a:t> (aktivacija simpatikusa: ubrzan puls, širenje zenica, ubrzano disanje, pojačano lučenje adrenalina, povećanje šećera u krvi..)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b="1" i="1" dirty="0" smtClean="0"/>
              <a:t>Subjektivnom</a:t>
            </a:r>
            <a:r>
              <a:rPr lang="sr-Latn-CS" sz="1600" dirty="0" smtClean="0"/>
              <a:t> (subjektivni doživljaj specifičnog kvaliteta osećanja – sreće, straha, tuge, ponosa... - koji je uvek usmeren na neki objekat: bojimo se, srećni smo ili tužni zbog nečega)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b="1" i="1" dirty="0" smtClean="0"/>
              <a:t>Bihejvioralnom</a:t>
            </a:r>
            <a:r>
              <a:rPr lang="sr-Latn-CS" sz="1600" dirty="0" smtClean="0"/>
              <a:t> (spolja vidljive manifestacije emocija, tipične promene u ponašanju, stavu tela, gestovima, mimici...)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800" dirty="0" smtClean="0"/>
              <a:t>Emocija je, prema tome, složena kognitivno-fiziološko-bihejvioralna reakcija koja ima dvojaku funkciju: adaptaciju i komunikaciju.</a:t>
            </a:r>
          </a:p>
          <a:p>
            <a:pPr eaLnBrk="1" hangingPunct="1">
              <a:lnSpc>
                <a:spcPct val="80000"/>
              </a:lnSpc>
            </a:pPr>
            <a:r>
              <a:rPr lang="sr-Latn-CS" sz="1800" dirty="0" smtClean="0"/>
              <a:t>Emocije kod čoveka pobuđuju ne samo </a:t>
            </a:r>
            <a:r>
              <a:rPr lang="sr-Latn-CS" sz="1800" i="1" dirty="0" smtClean="0"/>
              <a:t>spoljašnji stimulusi </a:t>
            </a:r>
            <a:r>
              <a:rPr lang="sr-Latn-CS" sz="1800" dirty="0" smtClean="0"/>
              <a:t>nego i </a:t>
            </a:r>
            <a:r>
              <a:rPr lang="sr-Latn-CS" sz="1800" i="1" dirty="0" smtClean="0"/>
              <a:t>mentalne reprezentacije</a:t>
            </a:r>
            <a:r>
              <a:rPr lang="sr-Latn-CS" sz="1800" dirty="0" smtClean="0"/>
              <a:t>, prilikom sećanja ili zamišljanja, pri čemu ne moramo biti svesni tih reprezentacija</a:t>
            </a:r>
          </a:p>
          <a:p>
            <a:pPr eaLnBrk="1" hangingPunct="1">
              <a:lnSpc>
                <a:spcPct val="80000"/>
              </a:lnSpc>
            </a:pPr>
            <a:endParaRPr lang="sr-Latn-C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543800" cy="1143000"/>
          </a:xfrm>
        </p:spPr>
        <p:txBody>
          <a:bodyPr/>
          <a:lstStyle/>
          <a:p>
            <a:pPr algn="ctr" eaLnBrk="1" hangingPunct="1"/>
            <a:r>
              <a:rPr lang="sl-SI" smtClean="0"/>
              <a:t>Emocionalni doživljaji: bitni pojmovi</a:t>
            </a:r>
            <a:endParaRPr lang="sr-Latn-C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543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l-SI" sz="1700" b="1" dirty="0" smtClean="0"/>
              <a:t>Afektivni ton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1600" dirty="0" smtClean="0"/>
              <a:t>bazični kvalitet prijatnosti/neprijatnosti; elementarno osećanje; kvalitet drugih osećanja</a:t>
            </a:r>
          </a:p>
          <a:p>
            <a:pPr eaLnBrk="1" hangingPunct="1">
              <a:lnSpc>
                <a:spcPct val="80000"/>
              </a:lnSpc>
            </a:pPr>
            <a:r>
              <a:rPr lang="sl-SI" sz="1700" b="1" dirty="0" smtClean="0"/>
              <a:t>Afekt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1600" dirty="0" smtClean="0"/>
              <a:t>Emocionalni doživljaj velikog intenziteta, </a:t>
            </a:r>
            <a:r>
              <a:rPr lang="sl-SI" sz="1600" dirty="0" smtClean="0"/>
              <a:t>veoma burnog </a:t>
            </a:r>
            <a:r>
              <a:rPr lang="sl-SI" sz="1600" dirty="0" smtClean="0"/>
              <a:t>toka, </a:t>
            </a:r>
            <a:r>
              <a:rPr lang="sl-SI" sz="1600" dirty="0" smtClean="0"/>
              <a:t>kratkog trajanja, s </a:t>
            </a:r>
            <a:r>
              <a:rPr lang="sl-SI" sz="1600" dirty="0" smtClean="0"/>
              <a:t>izrazitim telesnim i psihičkim promenama, praćeni “suženjem svesti”, smanjenom samokontrolom, impulsivnim ponašanjem</a:t>
            </a:r>
          </a:p>
          <a:p>
            <a:pPr eaLnBrk="1" hangingPunct="1">
              <a:lnSpc>
                <a:spcPct val="80000"/>
              </a:lnSpc>
            </a:pPr>
            <a:r>
              <a:rPr lang="sl-SI" sz="1700" b="1" dirty="0" smtClean="0"/>
              <a:t>Raspoloženje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1600" dirty="0" smtClean="0"/>
              <a:t>Dugotrajan emocionalni doživljaj slabog intenziteta. Uzrok: dugotrajna izloženost nekoj situaciji ili hronična preokupacija nekim mentalnim sadržajima. </a:t>
            </a:r>
          </a:p>
          <a:p>
            <a:pPr lvl="1" eaLnBrk="1" hangingPunct="1">
              <a:lnSpc>
                <a:spcPct val="80000"/>
              </a:lnSpc>
            </a:pPr>
            <a:r>
              <a:rPr lang="sl-SI" sz="1600" dirty="0" smtClean="0"/>
              <a:t>Povezanost s temperamentom: sangvinici su skloniji pozitivnom, a melanholoci negativnom raspoloženu.</a:t>
            </a:r>
          </a:p>
          <a:p>
            <a:pPr eaLnBrk="1" hangingPunct="1">
              <a:lnSpc>
                <a:spcPct val="80000"/>
              </a:lnSpc>
            </a:pPr>
            <a:r>
              <a:rPr lang="sl-SI" sz="1700" b="1" dirty="0" smtClean="0"/>
              <a:t>Sentiment</a:t>
            </a:r>
          </a:p>
          <a:p>
            <a:pPr lvl="1" eaLnBrk="1" hangingPunct="1">
              <a:lnSpc>
                <a:spcPct val="80000"/>
              </a:lnSpc>
            </a:pPr>
            <a:r>
              <a:rPr lang="sr-Latn-CS" sz="1600" dirty="0" smtClean="0"/>
              <a:t>Složena, stečena, relativno stabilna mentalna struktura koju čine osećanja, stavovi usmereni ka određenom objektu (primer: ljubav, patriotizam)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l-SI" smtClean="0"/>
              <a:t>Fiziološke teorije emocija</a:t>
            </a:r>
            <a:endParaRPr lang="sr-Latn-C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620000" cy="36576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sl-SI" sz="2600" dirty="0" smtClean="0"/>
              <a:t>	</a:t>
            </a:r>
            <a:r>
              <a:rPr lang="sl-SI" sz="2400" dirty="0" smtClean="0"/>
              <a:t>Objašnjavanju fiziološku osnovu emocija; odnos organskih promena i subjektivnog doživljaja</a:t>
            </a:r>
          </a:p>
          <a:p>
            <a:pPr marL="609600" indent="-609600" eaLnBrk="1" hangingPunct="1">
              <a:buFontTx/>
              <a:buNone/>
            </a:pPr>
            <a:endParaRPr lang="sl-SI" sz="24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sl-SI" sz="2600" dirty="0" smtClean="0"/>
              <a:t>Džejms-Langeova teorija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l-SI" sz="2600" dirty="0" smtClean="0"/>
              <a:t>Kenon-Bardova teorija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sl-SI" sz="2600" dirty="0" smtClean="0"/>
              <a:t>Papez-M</a:t>
            </a:r>
            <a:r>
              <a:rPr lang="en-US" sz="2600" dirty="0" smtClean="0"/>
              <a:t>a</a:t>
            </a:r>
            <a:r>
              <a:rPr lang="sl-SI" sz="2600" dirty="0" smtClean="0"/>
              <a:t>klinova teorija</a:t>
            </a:r>
          </a:p>
          <a:p>
            <a:pPr marL="609600" indent="-609600" eaLnBrk="1" hangingPunct="1"/>
            <a:endParaRPr lang="sr-Latn-C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543800" cy="838200"/>
          </a:xfrm>
        </p:spPr>
        <p:txBody>
          <a:bodyPr/>
          <a:lstStyle/>
          <a:p>
            <a:pPr algn="ctr" eaLnBrk="1" hangingPunct="1"/>
            <a:r>
              <a:rPr lang="sl-SI" smtClean="0"/>
              <a:t>Džejms-Langeova teorija</a:t>
            </a:r>
            <a:endParaRPr lang="sr-Latn-CS" smtClean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219200"/>
            <a:ext cx="7543800" cy="4038600"/>
          </a:xfrm>
        </p:spPr>
        <p:txBody>
          <a:bodyPr/>
          <a:lstStyle/>
          <a:p>
            <a:pPr eaLnBrk="1" hangingPunct="1"/>
            <a:r>
              <a:rPr lang="sl-SI" sz="1800" smtClean="0"/>
              <a:t>“Šta je emocija”, V. Džejms, 1884</a:t>
            </a:r>
            <a:endParaRPr lang="sr-Latn-CS" smtClean="0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2590800" y="3276600"/>
            <a:ext cx="3733800" cy="11430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Tx/>
              <a:buNone/>
            </a:pPr>
            <a:r>
              <a:rPr lang="sl-SI" sz="1800" b="1"/>
              <a:t>Cerebralni korteks</a:t>
            </a:r>
          </a:p>
          <a:p>
            <a:pPr algn="ctr">
              <a:buFontTx/>
              <a:buNone/>
            </a:pPr>
            <a:r>
              <a:rPr lang="sl-SI" sz="1800"/>
              <a:t>Senzorni korteks </a:t>
            </a:r>
            <a:r>
              <a:rPr lang="sl-SI" sz="1800">
                <a:cs typeface="Arial" charset="0"/>
              </a:rPr>
              <a:t>→ Motorni korteks</a:t>
            </a:r>
          </a:p>
        </p:txBody>
      </p:sp>
      <p:pic>
        <p:nvPicPr>
          <p:cNvPr id="26631" name="Picture 7" descr="j03323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05400"/>
            <a:ext cx="183038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114800" y="5486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l-SI" sz="2400"/>
              <a:t>Odgovor organizma</a:t>
            </a:r>
            <a:endParaRPr lang="sr-Latn-CS" sz="2400"/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1066800" y="3581400"/>
            <a:ext cx="1447800" cy="1295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953000" y="4572000"/>
            <a:ext cx="609600" cy="9144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Tx/>
              <a:buNone/>
            </a:pPr>
            <a:r>
              <a:rPr lang="sl-SI"/>
              <a:t>3</a:t>
            </a:r>
            <a:endParaRPr lang="sr-Latn-CS"/>
          </a:p>
        </p:txBody>
      </p:sp>
      <p:sp>
        <p:nvSpPr>
          <p:cNvPr id="26642" name="AutoShape 18"/>
          <p:cNvSpPr>
            <a:spLocks noChangeArrowheads="1"/>
          </p:cNvSpPr>
          <p:nvPr/>
        </p:nvSpPr>
        <p:spPr bwMode="auto">
          <a:xfrm rot="5400000">
            <a:off x="6362700" y="4000500"/>
            <a:ext cx="2133600" cy="1600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>
              <a:buFontTx/>
              <a:buNone/>
            </a:pPr>
            <a:r>
              <a:rPr lang="sl-SI"/>
              <a:t>2</a:t>
            </a:r>
            <a:endParaRPr lang="sr-Latn-C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4038600" y="2286000"/>
            <a:ext cx="609600" cy="91440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Tx/>
              <a:buNone/>
            </a:pPr>
            <a:r>
              <a:rPr lang="sl-SI"/>
              <a:t>4</a:t>
            </a:r>
            <a:endParaRPr lang="sr-Latn-C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19400" y="1676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l-SI" sz="2400"/>
              <a:t>Subjektivni doživljaj</a:t>
            </a:r>
            <a:endParaRPr lang="sr-Latn-CS" sz="2400"/>
          </a:p>
        </p:txBody>
      </p:sp>
      <p:sp>
        <p:nvSpPr>
          <p:cNvPr id="9228" name="Text Box 22"/>
          <p:cNvSpPr txBox="1">
            <a:spLocks noChangeArrowheads="1"/>
          </p:cNvSpPr>
          <p:nvPr/>
        </p:nvSpPr>
        <p:spPr bwMode="auto">
          <a:xfrm>
            <a:off x="1066800" y="4267200"/>
            <a:ext cx="457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l-SI"/>
              <a:t>1</a:t>
            </a:r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4" grpId="0"/>
      <p:bldP spid="26637" grpId="0" animBg="1"/>
      <p:bldP spid="26639" grpId="0" animBg="1"/>
      <p:bldP spid="26642" grpId="0" animBg="1"/>
      <p:bldP spid="26643" grpId="0" animBg="1"/>
      <p:bldP spid="266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l-SI" sz="3500" smtClean="0"/>
              <a:t>Kenonova kritika Džejms-Langeove teorije (oko 1920)</a:t>
            </a:r>
            <a:br>
              <a:rPr lang="sl-SI" sz="3500" smtClean="0"/>
            </a:br>
            <a:endParaRPr lang="en-US" sz="35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543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Latn-CS" sz="2100" dirty="0" smtClean="0"/>
              <a:t>Različite emocije su povezane s istim ili skoro identičnim telesnim procesima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100" dirty="0" smtClean="0"/>
              <a:t>Telesne promene izazvane nekim drugim</a:t>
            </a:r>
            <a:r>
              <a:rPr lang="en-US" sz="2100" dirty="0" smtClean="0"/>
              <a:t>, a ne </a:t>
            </a:r>
            <a:r>
              <a:rPr lang="en-US" sz="2100" dirty="0" err="1" smtClean="0"/>
              <a:t>adekvatnim</a:t>
            </a:r>
            <a:r>
              <a:rPr lang="sr-Latn-CS" sz="2100" dirty="0" smtClean="0"/>
              <a:t> stimulusom ne dovode do emocija koje su povezane s tim promenama (primer: suze usled seckanja luka ne izazivaju doživljaj tuge)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100" dirty="0" smtClean="0"/>
              <a:t>Mnogi telesni organi reaguju sporo, a osećanja mogu nastati neposredno po opažanju situacije</a:t>
            </a:r>
          </a:p>
          <a:p>
            <a:pPr eaLnBrk="1" hangingPunct="1">
              <a:lnSpc>
                <a:spcPct val="90000"/>
              </a:lnSpc>
            </a:pPr>
            <a:r>
              <a:rPr lang="sr-Latn-CS" sz="2100" dirty="0" smtClean="0"/>
              <a:t>Nakon presecanja senzornih puteva koji vode od visceralnih organa ka mozgu, životinje i dalje pokazuju ekspresiju emocija na bihejvioralnom planu</a:t>
            </a: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066800"/>
          </a:xfrm>
        </p:spPr>
        <p:txBody>
          <a:bodyPr/>
          <a:lstStyle/>
          <a:p>
            <a:pPr algn="ctr" eaLnBrk="1" hangingPunct="1"/>
            <a:r>
              <a:rPr lang="sl-SI" smtClean="0"/>
              <a:t>Kenon-Bardova teorija</a:t>
            </a:r>
            <a:endParaRPr lang="sr-Latn-C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953000"/>
          </a:xfrm>
        </p:spPr>
        <p:txBody>
          <a:bodyPr/>
          <a:lstStyle/>
          <a:p>
            <a:pPr eaLnBrk="1" hangingPunct="1"/>
            <a:r>
              <a:rPr lang="sl-SI" sz="1800" smtClean="0"/>
              <a:t>Hipotalamus kao centar regulacije emocija</a:t>
            </a:r>
            <a:endParaRPr lang="sr-Latn-CS" sz="1800" smtClean="0"/>
          </a:p>
        </p:txBody>
      </p:sp>
      <p:pic>
        <p:nvPicPr>
          <p:cNvPr id="30724" name="Picture 4" descr="j03323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81600"/>
            <a:ext cx="183038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4343400" y="3048000"/>
            <a:ext cx="1905000" cy="7620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Tx/>
              <a:buNone/>
            </a:pPr>
            <a:r>
              <a:rPr lang="sl-SI" sz="1800" b="1"/>
              <a:t>Cerebralni </a:t>
            </a:r>
          </a:p>
          <a:p>
            <a:pPr algn="ctr">
              <a:buFontTx/>
              <a:buNone/>
            </a:pPr>
            <a:r>
              <a:rPr lang="sl-SI" sz="1800" b="1"/>
              <a:t>korteks</a:t>
            </a:r>
            <a:endParaRPr lang="sl-SI" sz="1800">
              <a:cs typeface="Arial" charset="0"/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4343400" y="4419600"/>
            <a:ext cx="1905000" cy="7620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Tx/>
              <a:buNone/>
            </a:pPr>
            <a:r>
              <a:rPr lang="sl-SI" sz="1800" b="1"/>
              <a:t>Hipotalamus</a:t>
            </a:r>
            <a:endParaRPr lang="sl-SI" sz="1800">
              <a:cs typeface="Arial" charset="0"/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1981200" y="3657600"/>
            <a:ext cx="1905000" cy="7620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Tx/>
              <a:buNone/>
            </a:pPr>
            <a:r>
              <a:rPr lang="sl-SI" sz="1800" b="1"/>
              <a:t>Talamus</a:t>
            </a:r>
            <a:endParaRPr lang="sl-SI" sz="1800">
              <a:cs typeface="Arial" charset="0"/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533400" y="3733800"/>
            <a:ext cx="1447800" cy="1295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609600" y="4343400"/>
            <a:ext cx="473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3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l-SI"/>
              <a:t>1</a:t>
            </a:r>
            <a:endParaRPr lang="sr-Latn-CS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5029200" y="5943600"/>
            <a:ext cx="35242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sl-SI"/>
              <a:t>Odgovor organizma</a:t>
            </a:r>
            <a:endParaRPr lang="sr-Latn-CS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858000" y="1752600"/>
            <a:ext cx="21288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sl-SI"/>
              <a:t>Subjektivni </a:t>
            </a:r>
          </a:p>
          <a:p>
            <a:pPr>
              <a:buFontTx/>
              <a:buNone/>
            </a:pPr>
            <a:r>
              <a:rPr lang="sl-SI"/>
              <a:t>doživljaj</a:t>
            </a:r>
            <a:endParaRPr lang="sr-Latn-CS"/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5181600" y="1600200"/>
            <a:ext cx="1447800" cy="1295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7"/>
          <p:cNvSpPr>
            <a:spLocks noChangeArrowheads="1"/>
          </p:cNvSpPr>
          <p:nvPr/>
        </p:nvSpPr>
        <p:spPr bwMode="auto">
          <a:xfrm>
            <a:off x="2819400" y="2743200"/>
            <a:ext cx="3952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sl-SI"/>
              <a:t>2</a:t>
            </a:r>
            <a:endParaRPr lang="sr-Latn-CS"/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3276600" y="2971800"/>
            <a:ext cx="9906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2" name="AutoShape 22"/>
          <p:cNvSpPr>
            <a:spLocks noChangeArrowheads="1"/>
          </p:cNvSpPr>
          <p:nvPr/>
        </p:nvSpPr>
        <p:spPr bwMode="auto">
          <a:xfrm flipV="1">
            <a:off x="3276600" y="4495800"/>
            <a:ext cx="914400" cy="762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30743" name="AutoShape 23"/>
          <p:cNvSpPr>
            <a:spLocks noChangeArrowheads="1"/>
          </p:cNvSpPr>
          <p:nvPr/>
        </p:nvSpPr>
        <p:spPr bwMode="auto">
          <a:xfrm rot="5400000">
            <a:off x="6515100" y="4914900"/>
            <a:ext cx="9906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30745" name="AutoShape 25"/>
          <p:cNvSpPr>
            <a:spLocks noChangeArrowheads="1"/>
          </p:cNvSpPr>
          <p:nvPr/>
        </p:nvSpPr>
        <p:spPr bwMode="auto">
          <a:xfrm rot="-5400000">
            <a:off x="6248400" y="3429000"/>
            <a:ext cx="1524000" cy="1066800"/>
          </a:xfrm>
          <a:prstGeom prst="curvedUpArrow">
            <a:avLst>
              <a:gd name="adj1" fmla="val 28571"/>
              <a:gd name="adj2" fmla="val 57143"/>
              <a:gd name="adj3" fmla="val 33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26"/>
          <p:cNvSpPr>
            <a:spLocks noChangeArrowheads="1"/>
          </p:cNvSpPr>
          <p:nvPr/>
        </p:nvSpPr>
        <p:spPr bwMode="auto">
          <a:xfrm>
            <a:off x="7620000" y="4572000"/>
            <a:ext cx="3952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sl-SI"/>
              <a:t>3</a:t>
            </a:r>
            <a:endParaRPr lang="sr-Latn-CS"/>
          </a:p>
        </p:txBody>
      </p:sp>
      <p:sp>
        <p:nvSpPr>
          <p:cNvPr id="11283" name="Rectangle 27"/>
          <p:cNvSpPr>
            <a:spLocks noChangeArrowheads="1"/>
          </p:cNvSpPr>
          <p:nvPr/>
        </p:nvSpPr>
        <p:spPr bwMode="auto">
          <a:xfrm>
            <a:off x="5181600" y="22860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sl-SI"/>
              <a:t>4</a:t>
            </a:r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30725" grpId="0" animBg="1"/>
      <p:bldP spid="30727" grpId="0" animBg="1"/>
      <p:bldP spid="30728" grpId="0" animBg="1"/>
      <p:bldP spid="30729" grpId="0" animBg="1"/>
      <p:bldP spid="30731" grpId="0"/>
      <p:bldP spid="30732" grpId="0"/>
      <p:bldP spid="30733" grpId="0" animBg="1"/>
      <p:bldP spid="30739" grpId="0" animBg="1"/>
      <p:bldP spid="30742" grpId="0" animBg="1"/>
      <p:bldP spid="30743" grpId="0" animBg="1"/>
      <p:bldP spid="30745" grpId="0" animBg="1"/>
    </p:bldLst>
  </p:timing>
</p:sld>
</file>

<file path=ppt/theme/theme1.xml><?xml version="1.0" encoding="utf-8"?>
<a:theme xmlns:a="http://schemas.openxmlformats.org/drawingml/2006/main" name="Selling Your Ideas">
  <a:themeElements>
    <a:clrScheme name="Selling Your Ideas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Selling Your Ide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sr-Latn-C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sr-Latn-C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lling Your Ideas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Your Ideas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Your Ideas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1282</TotalTime>
  <Words>1777</Words>
  <Application>Microsoft Office PowerPoint</Application>
  <PresentationFormat>On-screen Show (4:3)</PresentationFormat>
  <Paragraphs>173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Selling Your Ideas</vt:lpstr>
      <vt:lpstr>EMOCIJE</vt:lpstr>
      <vt:lpstr>Emocije i njihova važnost</vt:lpstr>
      <vt:lpstr>Status emocija u psihologiji, nekad i sad</vt:lpstr>
      <vt:lpstr>Određenje emocija</vt:lpstr>
      <vt:lpstr>Emocionalni doživljaji: bitni pojmovi</vt:lpstr>
      <vt:lpstr>Fiziološke teorije emocija</vt:lpstr>
      <vt:lpstr>Džejms-Langeova teorija</vt:lpstr>
      <vt:lpstr>Kenonova kritika Džejms-Langeove teorije (oko 1920) </vt:lpstr>
      <vt:lpstr>Kenon-Bardova teorija</vt:lpstr>
      <vt:lpstr>Savremene fiziološke teorije</vt:lpstr>
      <vt:lpstr>Kognitivne teorije emocija</vt:lpstr>
      <vt:lpstr>Savremena saznanja o neurofiziološkim osnovama emocija</vt:lpstr>
      <vt:lpstr>Dva puta emocionalnog reagovanja</vt:lpstr>
      <vt:lpstr>Darvinovo evolucionističko shvatanje emocija</vt:lpstr>
      <vt:lpstr> Emocije i izrazno ponašanje (prema Darvinu) </vt:lpstr>
      <vt:lpstr>EMOCIJA I IZRAZ - HIPOTEZA FACIJALNE POVRATNE SPREGE</vt:lpstr>
      <vt:lpstr>Osnovne (primarne) emocije</vt:lpstr>
      <vt:lpstr>Strah</vt:lpstr>
      <vt:lpstr>Strah – panika - užas</vt:lpstr>
      <vt:lpstr>Gnev (ljutnja)</vt:lpstr>
      <vt:lpstr>Komunikativna funkcija emocija</vt:lpstr>
      <vt:lpstr>Komunikativna funkcija ljutnje, straha, tuge, stida i gađenja</vt:lpstr>
    </vt:vector>
  </TitlesOfParts>
  <Company>Organizacija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EMOCIJE</dc:title>
  <dc:creator>Ime</dc:creator>
  <cp:lastModifiedBy>zarko</cp:lastModifiedBy>
  <cp:revision>53</cp:revision>
  <dcterms:created xsi:type="dcterms:W3CDTF">2006-11-25T17:54:11Z</dcterms:created>
  <dcterms:modified xsi:type="dcterms:W3CDTF">2013-12-16T12:48:42Z</dcterms:modified>
</cp:coreProperties>
</file>